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4.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notesSlides/notesSlide5.xml" ContentType="application/vnd.openxmlformats-officedocument.presentationml.notesSlide+xml"/>
  <Override PartName="/ppt/charts/chart13.xml" ContentType="application/vnd.openxmlformats-officedocument.drawingml.chart+xml"/>
  <Override PartName="/ppt/notesSlides/notesSlide6.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theme/themeOverride1.xml" ContentType="application/vnd.openxmlformats-officedocument.themeOverride+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notesSlides/notesSlide7.xml" ContentType="application/vnd.openxmlformats-officedocument.presentationml.notesSlid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notesSlides/notesSlide8.xml" ContentType="application/vnd.openxmlformats-officedocument.presentationml.notesSlide+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notesSlides/notesSlide9.xml" ContentType="application/vnd.openxmlformats-officedocument.presentationml.notesSlide+xml"/>
  <Override PartName="/ppt/charts/chart34.xml" ContentType="application/vnd.openxmlformats-officedocument.drawingml.chart+xml"/>
  <Override PartName="/ppt/drawings/drawing1.xml" ContentType="application/vnd.openxmlformats-officedocument.drawingml.chartshapes+xml"/>
  <Override PartName="/ppt/notesSlides/notesSlide10.xml" ContentType="application/vnd.openxmlformats-officedocument.presentationml.notesSlide+xml"/>
  <Override PartName="/ppt/charts/chart35.xml" ContentType="application/vnd.openxmlformats-officedocument.drawingml.chart+xml"/>
  <Override PartName="/ppt/notesSlides/notesSlide11.xml" ContentType="application/vnd.openxmlformats-officedocument.presentationml.notesSlide+xml"/>
  <Override PartName="/ppt/charts/chart36.xml" ContentType="application/vnd.openxmlformats-officedocument.drawingml.chart+xml"/>
  <Override PartName="/ppt/notesSlides/notesSlide12.xml" ContentType="application/vnd.openxmlformats-officedocument.presentationml.notesSlide+xml"/>
  <Override PartName="/ppt/charts/chart37.xml" ContentType="application/vnd.openxmlformats-officedocument.drawingml.chart+xml"/>
  <Override PartName="/ppt/notesSlides/notesSlide13.xml" ContentType="application/vnd.openxmlformats-officedocument.presentationml.notesSlide+xml"/>
  <Override PartName="/ppt/charts/chart38.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notesSlides/notesSlide15.xml" ContentType="application/vnd.openxmlformats-officedocument.presentationml.notesSlide+xml"/>
  <Override PartName="/ppt/charts/chart43.xml" ContentType="application/vnd.openxmlformats-officedocument.drawingml.chart+xml"/>
  <Override PartName="/ppt/notesSlides/notesSlide16.xml" ContentType="application/vnd.openxmlformats-officedocument.presentationml.notesSlide+xml"/>
  <Override PartName="/ppt/charts/chart44.xml" ContentType="application/vnd.openxmlformats-officedocument.drawingml.chart+xml"/>
  <Override PartName="/ppt/notesSlides/notesSlide17.xml" ContentType="application/vnd.openxmlformats-officedocument.presentationml.notesSlide+xml"/>
  <Override PartName="/ppt/charts/chart45.xml" ContentType="application/vnd.openxmlformats-officedocument.drawingml.chart+xml"/>
  <Override PartName="/ppt/notesSlides/notesSlide18.xml" ContentType="application/vnd.openxmlformats-officedocument.presentationml.notesSlide+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notesSlides/notesSlide19.xml" ContentType="application/vnd.openxmlformats-officedocument.presentationml.notesSlide+xml"/>
  <Override PartName="/ppt/charts/chart50.xml" ContentType="application/vnd.openxmlformats-officedocument.drawingml.chart+xml"/>
  <Override PartName="/ppt/notesSlides/notesSlide20.xml" ContentType="application/vnd.openxmlformats-officedocument.presentationml.notesSlide+xml"/>
  <Override PartName="/ppt/charts/chart5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0" r:id="rId3"/>
    <p:sldMasterId id="2147483717" r:id="rId4"/>
    <p:sldMasterId id="2147483729" r:id="rId5"/>
    <p:sldMasterId id="2147483741" r:id="rId6"/>
  </p:sldMasterIdLst>
  <p:notesMasterIdLst>
    <p:notesMasterId r:id="rId47"/>
  </p:notesMasterIdLst>
  <p:handoutMasterIdLst>
    <p:handoutMasterId r:id="rId48"/>
  </p:handoutMasterIdLst>
  <p:sldIdLst>
    <p:sldId id="351" r:id="rId7"/>
    <p:sldId id="340" r:id="rId8"/>
    <p:sldId id="354" r:id="rId9"/>
    <p:sldId id="325" r:id="rId10"/>
    <p:sldId id="270" r:id="rId11"/>
    <p:sldId id="335" r:id="rId12"/>
    <p:sldId id="334" r:id="rId13"/>
    <p:sldId id="341" r:id="rId14"/>
    <p:sldId id="328" r:id="rId15"/>
    <p:sldId id="336" r:id="rId16"/>
    <p:sldId id="271" r:id="rId17"/>
    <p:sldId id="272" r:id="rId18"/>
    <p:sldId id="342" r:id="rId19"/>
    <p:sldId id="329" r:id="rId20"/>
    <p:sldId id="287" r:id="rId21"/>
    <p:sldId id="288" r:id="rId22"/>
    <p:sldId id="289" r:id="rId23"/>
    <p:sldId id="290" r:id="rId24"/>
    <p:sldId id="292" r:id="rId25"/>
    <p:sldId id="344" r:id="rId26"/>
    <p:sldId id="327" r:id="rId27"/>
    <p:sldId id="274" r:id="rId28"/>
    <p:sldId id="333" r:id="rId29"/>
    <p:sldId id="345" r:id="rId30"/>
    <p:sldId id="331" r:id="rId31"/>
    <p:sldId id="275" r:id="rId32"/>
    <p:sldId id="276" r:id="rId33"/>
    <p:sldId id="277" r:id="rId34"/>
    <p:sldId id="278" r:id="rId35"/>
    <p:sldId id="279" r:id="rId36"/>
    <p:sldId id="346" r:id="rId37"/>
    <p:sldId id="332" r:id="rId38"/>
    <p:sldId id="313" r:id="rId39"/>
    <p:sldId id="314" r:id="rId40"/>
    <p:sldId id="315" r:id="rId41"/>
    <p:sldId id="347" r:id="rId42"/>
    <p:sldId id="337" r:id="rId43"/>
    <p:sldId id="355" r:id="rId44"/>
    <p:sldId id="338" r:id="rId45"/>
    <p:sldId id="281" r:id="rId46"/>
  </p:sldIdLst>
  <p:sldSz cx="9144000" cy="6858000" type="screen4x3"/>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aximized" horzBarState="maximized">
    <p:restoredLeft sz="18262" autoAdjust="0"/>
    <p:restoredTop sz="94660"/>
  </p:normalViewPr>
  <p:slideViewPr>
    <p:cSldViewPr snapToObjects="1">
      <p:cViewPr varScale="1">
        <p:scale>
          <a:sx n="95" d="100"/>
          <a:sy n="95" d="100"/>
        </p:scale>
        <p:origin x="-90" y="-444"/>
      </p:cViewPr>
      <p:guideLst>
        <p:guide orient="horz" pos="2160"/>
        <p:guide pos="2880"/>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dengelbe\Documents\NCSG\PRESTO\Project%20Components\Scenarios\Modeling%20Scenarios\Scenario%20Results\Charts%20for%20ULI.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dengelbe\Documents\NCSG\PRESTO\Project%20Components\Scenarios\Modeling%20Scenarios\Scenario%20Results\1.20%20Transit.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9.xml.rels><?xml version="1.0" encoding="UTF-8" standalone="yes"?>
<Relationships xmlns="http://schemas.openxmlformats.org/package/2006/relationships"><Relationship Id="rId1" Type="http://schemas.openxmlformats.org/officeDocument/2006/relationships/oleObject" Target="file:///C:\Users\dengelbe\Documents\NCSG\PRESTO\Project%20Components\Analysis\Building%20Analysis%2012.7.2016\Workbook_Building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C:\Users\dengelbe\Documents\NCSG\PRESTO\Project%20Components\Analysis\Building%20Analysis%2012.7.2016\Workbook_Buildings.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file:///C:\Users\dengelbe\Documents\NCSG\PRESTO\Project%20Components\Analysis\Building%20Analysis%2012.7.2016\Workbook_Buildings.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C:\Users\dengelbe\Documents\NCSG\PRESTO\Project%20Components\Analysis\Building%20Analysis%2012.7.2016\Workbook_BuildGeo.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C:\Users\dengelbe\Documents\NCSG\PRESTO\Project%20Components\Analysis\Building%20Analysis%2012.7.2016\Workbook_BuildGeo.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file:///C:\Users\dengelbe\Documents\NCSG\Mitigation%20Working%20Group\Building%20Anlysis.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dengelbe\Documents\NCSG\PRESTO\Project%20Components\Scenarios\Modeling%20Scenarios\Scenario%20Results\Charts%20for%20ULI.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3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dengelbe\Documents\NCSG\PRESTO\Project%20Components\CBLCM%20Images\Tables\Results%20Book.xlsx"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file:///C:\Users\dengelbe\Documents\NCSG\PRESTO\Project%20Components\CBLCM%20Images\Tables\Results%20Book.xlsx" TargetMode="External"/></Relationships>
</file>

<file path=ppt/charts/_rels/chart36.xml.rels><?xml version="1.0" encoding="UTF-8" standalone="yes"?>
<Relationships xmlns="http://schemas.openxmlformats.org/package/2006/relationships"><Relationship Id="rId1" Type="http://schemas.openxmlformats.org/officeDocument/2006/relationships/oleObject" Target="file:///C:\Users\dengelbe\Documents\NCSG\PRESTO\Project%20Components\CBLCM%20Images\Tables\Results%20Book.xlsx" TargetMode="External"/></Relationships>
</file>

<file path=ppt/charts/_rels/chart37.xml.rels><?xml version="1.0" encoding="UTF-8" standalone="yes"?>
<Relationships xmlns="http://schemas.openxmlformats.org/package/2006/relationships"><Relationship Id="rId1" Type="http://schemas.openxmlformats.org/officeDocument/2006/relationships/oleObject" Target="file:///C:\Users\dengelbe\Documents\NCSG\PRESTO\Project%20Components\CBLCM%20Images\Tables\Results%20Book.xlsx" TargetMode="External"/></Relationships>
</file>

<file path=ppt/charts/_rels/chart38.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9.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40.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41.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42.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43.xml.rels><?xml version="1.0" encoding="UTF-8" standalone="yes"?>
<Relationships xmlns="http://schemas.openxmlformats.org/package/2006/relationships"><Relationship Id="rId1" Type="http://schemas.openxmlformats.org/officeDocument/2006/relationships/oleObject" Target="file:///C:\Users\dengelbe\Documents\NCSG\PRESTO\Project%20Components\CBLCM%20Images\Tables\Results%20Book.xlsx" TargetMode="External"/></Relationships>
</file>

<file path=ppt/charts/_rels/chart44.xml.rels><?xml version="1.0" encoding="UTF-8" standalone="yes"?>
<Relationships xmlns="http://schemas.openxmlformats.org/package/2006/relationships"><Relationship Id="rId1" Type="http://schemas.openxmlformats.org/officeDocument/2006/relationships/oleObject" Target="file:///C:\Users\dengelbe\Documents\NCSG\PRESTO\Project%20Components\CBLCM%20Images\Tables\Results%20Book.xlsx" TargetMode="External"/></Relationships>
</file>

<file path=ppt/charts/_rels/chart45.xml.rels><?xml version="1.0" encoding="UTF-8" standalone="yes"?>
<Relationships xmlns="http://schemas.openxmlformats.org/package/2006/relationships"><Relationship Id="rId1" Type="http://schemas.openxmlformats.org/officeDocument/2006/relationships/oleObject" Target="file:///C:\Users\dengelbe\Documents\NCSG\PRESTO\Project%20Components\CBLCM%20Images\Tables\Results%20Book.xlsx" TargetMode="External"/></Relationships>
</file>

<file path=ppt/charts/_rels/chart46.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47.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48.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49.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dengelbe\Documents\NCSG\PRESTO\Project%20Components\Scenarios\Modeling%20Scenarios\Input%20Table\Inputs%20Quantified.xlsx" TargetMode="External"/></Relationships>
</file>

<file path=ppt/charts/_rels/chart50.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51.xml.rels><?xml version="1.0" encoding="UTF-8" standalone="yes"?>
<Relationships xmlns="http://schemas.openxmlformats.org/package/2006/relationships"><Relationship Id="rId1" Type="http://schemas.openxmlformats.org/officeDocument/2006/relationships/oleObject" Target="file:///C:\Users\dengelbe\Documents\NCSG\PRESTO\Project%20Components\Scenarios\Modeling%20Scenarios\Scenario%20Results\Charts%20for%20ULI.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dengelbe\Desktop\PRESTO%20Materials\Inputs%20Describ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'[Charts for Website (1).xlsx]Icon Chart'!$B$16</c:f>
              <c:strCache>
                <c:ptCount val="1"/>
                <c:pt idx="0">
                  <c:v>Last Call at the Oasis</c:v>
                </c:pt>
              </c:strCache>
            </c:strRef>
          </c:tx>
          <c:spPr>
            <a:solidFill>
              <a:srgbClr val="00B050"/>
            </a:solidFill>
          </c:spPr>
          <c:invertIfNegative val="0"/>
          <c:cat>
            <c:strRef>
              <c:f>'[Charts for Website (1).xlsx]Icon Chart'!$A$17:$A$19</c:f>
              <c:strCache>
                <c:ptCount val="3"/>
                <c:pt idx="0">
                  <c:v>Fuel</c:v>
                </c:pt>
                <c:pt idx="1">
                  <c:v>Gov.</c:v>
                </c:pt>
                <c:pt idx="2">
                  <c:v>Tech</c:v>
                </c:pt>
              </c:strCache>
            </c:strRef>
          </c:cat>
          <c:val>
            <c:numRef>
              <c:f>'[Charts for Website (1).xlsx]Icon Chart'!$B$17:$B$19</c:f>
              <c:numCache>
                <c:formatCode>General</c:formatCode>
                <c:ptCount val="3"/>
                <c:pt idx="0">
                  <c:v>5</c:v>
                </c:pt>
                <c:pt idx="1">
                  <c:v>5</c:v>
                </c:pt>
                <c:pt idx="2">
                  <c:v>-3</c:v>
                </c:pt>
              </c:numCache>
            </c:numRef>
          </c:val>
          <c:extLst xmlns:c16r2="http://schemas.microsoft.com/office/drawing/2015/06/chart">
            <c:ext xmlns:c16="http://schemas.microsoft.com/office/drawing/2014/chart" uri="{C3380CC4-5D6E-409C-BE32-E72D297353CC}">
              <c16:uniqueId val="{00000000-1B3C-49D0-92D7-FA647BB22BE6}"/>
            </c:ext>
          </c:extLst>
        </c:ser>
        <c:dLbls>
          <c:showLegendKey val="0"/>
          <c:showVal val="0"/>
          <c:showCatName val="0"/>
          <c:showSerName val="0"/>
          <c:showPercent val="0"/>
          <c:showBubbleSize val="0"/>
        </c:dLbls>
        <c:gapWidth val="150"/>
        <c:axId val="3343104"/>
        <c:axId val="3365888"/>
      </c:barChart>
      <c:catAx>
        <c:axId val="3343104"/>
        <c:scaling>
          <c:orientation val="minMax"/>
        </c:scaling>
        <c:delete val="0"/>
        <c:axPos val="b"/>
        <c:numFmt formatCode="General" sourceLinked="0"/>
        <c:majorTickMark val="out"/>
        <c:minorTickMark val="none"/>
        <c:tickLblPos val="high"/>
        <c:txPr>
          <a:bodyPr/>
          <a:lstStyle/>
          <a:p>
            <a:pPr>
              <a:defRPr sz="1600"/>
            </a:pPr>
            <a:endParaRPr lang="en-US"/>
          </a:p>
        </c:txPr>
        <c:crossAx val="3365888"/>
        <c:crosses val="autoZero"/>
        <c:auto val="1"/>
        <c:lblAlgn val="ctr"/>
        <c:lblOffset val="100"/>
        <c:noMultiLvlLbl val="0"/>
      </c:catAx>
      <c:valAx>
        <c:axId val="3365888"/>
        <c:scaling>
          <c:orientation val="minMax"/>
          <c:max val="6"/>
          <c:min val="-6"/>
        </c:scaling>
        <c:delete val="1"/>
        <c:axPos val="l"/>
        <c:numFmt formatCode="General" sourceLinked="1"/>
        <c:majorTickMark val="out"/>
        <c:minorTickMark val="none"/>
        <c:tickLblPos val="nextTo"/>
        <c:crossAx val="3343104"/>
        <c:crosses val="autoZero"/>
        <c:crossBetween val="between"/>
      </c:valAx>
    </c:plotArea>
    <c:plotVisOnly val="1"/>
    <c:dispBlanksAs val="gap"/>
    <c:showDLblsOverMax val="0"/>
  </c:chart>
  <c:spPr>
    <a:ln>
      <a:noFill/>
    </a:ln>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657407407407399E-2"/>
          <c:y val="0.13468013468013501"/>
          <c:w val="0.87268518518518501"/>
          <c:h val="0.81481481481481499"/>
        </c:manualLayout>
      </c:layout>
      <c:barChart>
        <c:barDir val="col"/>
        <c:grouping val="clustered"/>
        <c:varyColors val="0"/>
        <c:ser>
          <c:idx val="0"/>
          <c:order val="0"/>
          <c:tx>
            <c:strRef>
              <c:f>'C:\Users\dengelbe\Downloads\[Charts for Website (1).xlsx]Icon Chart'!$B$1</c:f>
              <c:strCache>
                <c:ptCount val="1"/>
                <c:pt idx="0">
                  <c:v>Revenge of the Nerds</c:v>
                </c:pt>
              </c:strCache>
            </c:strRef>
          </c:tx>
          <c:spPr>
            <a:solidFill>
              <a:srgbClr val="7030A0"/>
            </a:solidFill>
          </c:spPr>
          <c:invertIfNegative val="0"/>
          <c:cat>
            <c:strRef>
              <c:f>'C:\Users\dengelbe\Downloads\[Charts for Website (1).xlsx]Icon Chart'!$A$2:$A$4</c:f>
              <c:strCache>
                <c:ptCount val="3"/>
                <c:pt idx="0">
                  <c:v>Fuel</c:v>
                </c:pt>
                <c:pt idx="1">
                  <c:v>Gov.</c:v>
                </c:pt>
                <c:pt idx="2">
                  <c:v>Tech</c:v>
                </c:pt>
              </c:strCache>
            </c:strRef>
          </c:cat>
          <c:val>
            <c:numRef>
              <c:f>'C:\Users\dengelbe\Downloads\[Charts for Website (1).xlsx]Icon Chart'!$B$2:$B$4</c:f>
              <c:numCache>
                <c:formatCode>General</c:formatCode>
                <c:ptCount val="3"/>
                <c:pt idx="0">
                  <c:v>-5</c:v>
                </c:pt>
                <c:pt idx="1">
                  <c:v>-1</c:v>
                </c:pt>
                <c:pt idx="2">
                  <c:v>5</c:v>
                </c:pt>
              </c:numCache>
            </c:numRef>
          </c:val>
          <c:extLst xmlns:c16r2="http://schemas.microsoft.com/office/drawing/2015/06/chart">
            <c:ext xmlns:c16="http://schemas.microsoft.com/office/drawing/2014/chart" uri="{C3380CC4-5D6E-409C-BE32-E72D297353CC}">
              <c16:uniqueId val="{00000000-AA82-4342-9D01-1700D18CF766}"/>
            </c:ext>
          </c:extLst>
        </c:ser>
        <c:dLbls>
          <c:showLegendKey val="0"/>
          <c:showVal val="0"/>
          <c:showCatName val="0"/>
          <c:showSerName val="0"/>
          <c:showPercent val="0"/>
          <c:showBubbleSize val="0"/>
        </c:dLbls>
        <c:gapWidth val="150"/>
        <c:axId val="8835840"/>
        <c:axId val="8837376"/>
      </c:barChart>
      <c:catAx>
        <c:axId val="8835840"/>
        <c:scaling>
          <c:orientation val="minMax"/>
        </c:scaling>
        <c:delete val="0"/>
        <c:axPos val="b"/>
        <c:numFmt formatCode="General" sourceLinked="0"/>
        <c:majorTickMark val="out"/>
        <c:minorTickMark val="none"/>
        <c:tickLblPos val="high"/>
        <c:txPr>
          <a:bodyPr/>
          <a:lstStyle/>
          <a:p>
            <a:pPr>
              <a:defRPr sz="1600"/>
            </a:pPr>
            <a:endParaRPr lang="en-US"/>
          </a:p>
        </c:txPr>
        <c:crossAx val="8837376"/>
        <c:crosses val="autoZero"/>
        <c:auto val="1"/>
        <c:lblAlgn val="ctr"/>
        <c:lblOffset val="100"/>
        <c:noMultiLvlLbl val="0"/>
      </c:catAx>
      <c:valAx>
        <c:axId val="8837376"/>
        <c:scaling>
          <c:orientation val="minMax"/>
        </c:scaling>
        <c:delete val="1"/>
        <c:axPos val="l"/>
        <c:numFmt formatCode="General" sourceLinked="1"/>
        <c:majorTickMark val="out"/>
        <c:minorTickMark val="none"/>
        <c:tickLblPos val="nextTo"/>
        <c:crossAx val="8835840"/>
        <c:crosses val="autoZero"/>
        <c:crossBetween val="between"/>
      </c:valAx>
    </c:plotArea>
    <c:plotVisOnly val="1"/>
    <c:dispBlanksAs val="gap"/>
    <c:showDLblsOverMax val="0"/>
  </c:chart>
  <c:spPr>
    <a:ln>
      <a:noFill/>
    </a:ln>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'C:\Users\dengelbe\Downloads\[Charts for Website (1).xlsx]Icon Chart'!$B$11</c:f>
              <c:strCache>
                <c:ptCount val="1"/>
                <c:pt idx="0">
                  <c:v>Ashes and Diamonds</c:v>
                </c:pt>
              </c:strCache>
            </c:strRef>
          </c:tx>
          <c:spPr>
            <a:solidFill>
              <a:srgbClr val="FF0000"/>
            </a:solidFill>
          </c:spPr>
          <c:invertIfNegative val="0"/>
          <c:cat>
            <c:strRef>
              <c:f>'C:\Users\dengelbe\Downloads\[Charts for Website (1).xlsx]Icon Chart'!$A$12:$A$14</c:f>
              <c:strCache>
                <c:ptCount val="3"/>
                <c:pt idx="0">
                  <c:v>Fuel</c:v>
                </c:pt>
                <c:pt idx="1">
                  <c:v>Gov.</c:v>
                </c:pt>
                <c:pt idx="2">
                  <c:v>Tech</c:v>
                </c:pt>
              </c:strCache>
            </c:strRef>
          </c:cat>
          <c:val>
            <c:numRef>
              <c:f>'C:\Users\dengelbe\Downloads\[Charts for Website (1).xlsx]Icon Chart'!$B$12:$B$14</c:f>
              <c:numCache>
                <c:formatCode>General</c:formatCode>
                <c:ptCount val="3"/>
                <c:pt idx="0">
                  <c:v>-3</c:v>
                </c:pt>
                <c:pt idx="1">
                  <c:v>-5</c:v>
                </c:pt>
                <c:pt idx="2">
                  <c:v>-4</c:v>
                </c:pt>
              </c:numCache>
            </c:numRef>
          </c:val>
          <c:extLst xmlns:c16r2="http://schemas.microsoft.com/office/drawing/2015/06/chart">
            <c:ext xmlns:c16="http://schemas.microsoft.com/office/drawing/2014/chart" uri="{C3380CC4-5D6E-409C-BE32-E72D297353CC}">
              <c16:uniqueId val="{00000000-FE3F-42AD-81D9-E08614AAEFC3}"/>
            </c:ext>
          </c:extLst>
        </c:ser>
        <c:dLbls>
          <c:showLegendKey val="0"/>
          <c:showVal val="0"/>
          <c:showCatName val="0"/>
          <c:showSerName val="0"/>
          <c:showPercent val="0"/>
          <c:showBubbleSize val="0"/>
        </c:dLbls>
        <c:gapWidth val="150"/>
        <c:axId val="32647040"/>
        <c:axId val="32648576"/>
      </c:barChart>
      <c:catAx>
        <c:axId val="32647040"/>
        <c:scaling>
          <c:orientation val="minMax"/>
        </c:scaling>
        <c:delete val="0"/>
        <c:axPos val="b"/>
        <c:numFmt formatCode="General" sourceLinked="0"/>
        <c:majorTickMark val="out"/>
        <c:minorTickMark val="none"/>
        <c:tickLblPos val="high"/>
        <c:txPr>
          <a:bodyPr/>
          <a:lstStyle/>
          <a:p>
            <a:pPr>
              <a:defRPr sz="1600"/>
            </a:pPr>
            <a:endParaRPr lang="en-US"/>
          </a:p>
        </c:txPr>
        <c:crossAx val="32648576"/>
        <c:crosses val="autoZero"/>
        <c:auto val="1"/>
        <c:lblAlgn val="ctr"/>
        <c:lblOffset val="100"/>
        <c:noMultiLvlLbl val="0"/>
      </c:catAx>
      <c:valAx>
        <c:axId val="32648576"/>
        <c:scaling>
          <c:orientation val="minMax"/>
          <c:max val="6"/>
          <c:min val="-6"/>
        </c:scaling>
        <c:delete val="1"/>
        <c:axPos val="l"/>
        <c:numFmt formatCode="General" sourceLinked="1"/>
        <c:majorTickMark val="out"/>
        <c:minorTickMark val="none"/>
        <c:tickLblPos val="nextTo"/>
        <c:crossAx val="32647040"/>
        <c:crosses val="autoZero"/>
        <c:crossBetween val="between"/>
      </c:valAx>
    </c:plotArea>
    <c:plotVisOnly val="1"/>
    <c:dispBlanksAs val="gap"/>
    <c:showDLblsOverMax val="0"/>
  </c:chart>
  <c:spPr>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Miles and Hours Traveled Relative to the Base Scenario</a:t>
            </a:r>
            <a:endParaRPr lang="en-US" dirty="0"/>
          </a:p>
        </c:rich>
      </c:tx>
      <c:layout/>
      <c:overlay val="0"/>
    </c:title>
    <c:autoTitleDeleted val="0"/>
    <c:plotArea>
      <c:layout/>
      <c:barChart>
        <c:barDir val="bar"/>
        <c:grouping val="clustered"/>
        <c:varyColors val="0"/>
        <c:ser>
          <c:idx val="0"/>
          <c:order val="0"/>
          <c:tx>
            <c:strRef>
              <c:f>'New VMT + Emissions'!$A$3</c:f>
              <c:strCache>
                <c:ptCount val="1"/>
                <c:pt idx="0">
                  <c:v>Vehicle Miles Traveled</c:v>
                </c:pt>
              </c:strCache>
            </c:strRef>
          </c:tx>
          <c:invertIfNegative val="0"/>
          <c:cat>
            <c:strRef>
              <c:f>'New VMT + Emissions'!$B$2:$E$2</c:f>
              <c:strCache>
                <c:ptCount val="4"/>
                <c:pt idx="0">
                  <c:v>Revenge of the Nerds</c:v>
                </c:pt>
                <c:pt idx="1">
                  <c:v>Blue Planet</c:v>
                </c:pt>
                <c:pt idx="2">
                  <c:v>Ashes and Diamonds</c:v>
                </c:pt>
                <c:pt idx="3">
                  <c:v>Last Call at the Oasis</c:v>
                </c:pt>
              </c:strCache>
            </c:strRef>
          </c:cat>
          <c:val>
            <c:numRef>
              <c:f>'New VMT + Emissions'!$B$3:$E$3</c:f>
              <c:numCache>
                <c:formatCode>0.0%</c:formatCode>
                <c:ptCount val="4"/>
                <c:pt idx="0">
                  <c:v>0.66154038497445189</c:v>
                </c:pt>
                <c:pt idx="1">
                  <c:v>2.1000000000000001E-2</c:v>
                </c:pt>
                <c:pt idx="2">
                  <c:v>2E-3</c:v>
                </c:pt>
                <c:pt idx="3">
                  <c:v>-4.500000000000004E-2</c:v>
                </c:pt>
              </c:numCache>
            </c:numRef>
          </c:val>
          <c:extLst xmlns:c16r2="http://schemas.microsoft.com/office/drawing/2015/06/chart">
            <c:ext xmlns:c16="http://schemas.microsoft.com/office/drawing/2014/chart" uri="{C3380CC4-5D6E-409C-BE32-E72D297353CC}">
              <c16:uniqueId val="{00000000-63A0-4508-B560-A02AB9BB5ADD}"/>
            </c:ext>
          </c:extLst>
        </c:ser>
        <c:ser>
          <c:idx val="1"/>
          <c:order val="1"/>
          <c:tx>
            <c:strRef>
              <c:f>'New VMT + Emissions'!$A$4</c:f>
              <c:strCache>
                <c:ptCount val="1"/>
                <c:pt idx="0">
                  <c:v>Vehicle Hours Traveled</c:v>
                </c:pt>
              </c:strCache>
            </c:strRef>
          </c:tx>
          <c:invertIfNegative val="0"/>
          <c:cat>
            <c:strRef>
              <c:f>'New VMT + Emissions'!$B$2:$E$2</c:f>
              <c:strCache>
                <c:ptCount val="4"/>
                <c:pt idx="0">
                  <c:v>Revenge of the Nerds</c:v>
                </c:pt>
                <c:pt idx="1">
                  <c:v>Blue Planet</c:v>
                </c:pt>
                <c:pt idx="2">
                  <c:v>Ashes and Diamonds</c:v>
                </c:pt>
                <c:pt idx="3">
                  <c:v>Last Call at the Oasis</c:v>
                </c:pt>
              </c:strCache>
            </c:strRef>
          </c:cat>
          <c:val>
            <c:numRef>
              <c:f>'New VMT + Emissions'!$B$4:$E$4</c:f>
              <c:numCache>
                <c:formatCode>0.0%</c:formatCode>
                <c:ptCount val="4"/>
                <c:pt idx="0">
                  <c:v>0.41984548071356209</c:v>
                </c:pt>
                <c:pt idx="1">
                  <c:v>0.16800000000000001</c:v>
                </c:pt>
                <c:pt idx="2">
                  <c:v>-8.5999999999999993E-2</c:v>
                </c:pt>
                <c:pt idx="3">
                  <c:v>-1.7999999999999999E-2</c:v>
                </c:pt>
              </c:numCache>
            </c:numRef>
          </c:val>
          <c:extLst xmlns:c16r2="http://schemas.microsoft.com/office/drawing/2015/06/chart">
            <c:ext xmlns:c16="http://schemas.microsoft.com/office/drawing/2014/chart" uri="{C3380CC4-5D6E-409C-BE32-E72D297353CC}">
              <c16:uniqueId val="{00000001-63A0-4508-B560-A02AB9BB5ADD}"/>
            </c:ext>
          </c:extLst>
        </c:ser>
        <c:dLbls>
          <c:showLegendKey val="0"/>
          <c:showVal val="0"/>
          <c:showCatName val="0"/>
          <c:showSerName val="0"/>
          <c:showPercent val="0"/>
          <c:showBubbleSize val="0"/>
        </c:dLbls>
        <c:gapWidth val="150"/>
        <c:axId val="32673152"/>
        <c:axId val="32687232"/>
      </c:barChart>
      <c:catAx>
        <c:axId val="32673152"/>
        <c:scaling>
          <c:orientation val="maxMin"/>
        </c:scaling>
        <c:delete val="0"/>
        <c:axPos val="l"/>
        <c:numFmt formatCode="General" sourceLinked="0"/>
        <c:majorTickMark val="out"/>
        <c:minorTickMark val="none"/>
        <c:tickLblPos val="low"/>
        <c:txPr>
          <a:bodyPr/>
          <a:lstStyle/>
          <a:p>
            <a:pPr>
              <a:defRPr sz="1400"/>
            </a:pPr>
            <a:endParaRPr lang="en-US"/>
          </a:p>
        </c:txPr>
        <c:crossAx val="32687232"/>
        <c:crosses val="autoZero"/>
        <c:auto val="1"/>
        <c:lblAlgn val="ctr"/>
        <c:lblOffset val="100"/>
        <c:noMultiLvlLbl val="0"/>
      </c:catAx>
      <c:valAx>
        <c:axId val="32687232"/>
        <c:scaling>
          <c:orientation val="minMax"/>
        </c:scaling>
        <c:delete val="0"/>
        <c:axPos val="t"/>
        <c:majorGridlines>
          <c:spPr>
            <a:ln>
              <a:solidFill>
                <a:schemeClr val="bg1">
                  <a:lumMod val="85000"/>
                </a:schemeClr>
              </a:solidFill>
            </a:ln>
          </c:spPr>
        </c:majorGridlines>
        <c:numFmt formatCode="0.0%" sourceLinked="1"/>
        <c:majorTickMark val="out"/>
        <c:minorTickMark val="none"/>
        <c:tickLblPos val="nextTo"/>
        <c:spPr>
          <a:ln>
            <a:noFill/>
          </a:ln>
        </c:spPr>
        <c:txPr>
          <a:bodyPr/>
          <a:lstStyle/>
          <a:p>
            <a:pPr>
              <a:defRPr sz="1400"/>
            </a:pPr>
            <a:endParaRPr lang="en-US"/>
          </a:p>
        </c:txPr>
        <c:crossAx val="32673152"/>
        <c:crosses val="autoZero"/>
        <c:crossBetween val="between"/>
      </c:valAx>
    </c:plotArea>
    <c:legend>
      <c:legendPos val="b"/>
      <c:layout/>
      <c:overlay val="0"/>
      <c:txPr>
        <a:bodyPr/>
        <a:lstStyle/>
        <a:p>
          <a:pPr>
            <a:defRPr sz="1400"/>
          </a:pPr>
          <a:endParaRPr lang="en-US"/>
        </a:p>
      </c:txPr>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Calibri" pitchFamily="34" charset="0"/>
              </a:defRPr>
            </a:pPr>
            <a:r>
              <a:rPr lang="en-US" dirty="0" smtClean="0">
                <a:latin typeface="Calibri" pitchFamily="34" charset="0"/>
              </a:rPr>
              <a:t>Transit Ridership by</a:t>
            </a:r>
            <a:r>
              <a:rPr lang="en-US" baseline="0" dirty="0" smtClean="0">
                <a:latin typeface="Calibri" pitchFamily="34" charset="0"/>
              </a:rPr>
              <a:t> Mode</a:t>
            </a:r>
            <a:r>
              <a:rPr lang="en-US" dirty="0" smtClean="0">
                <a:latin typeface="Calibri" pitchFamily="34" charset="0"/>
              </a:rPr>
              <a:t> Each Scenario</a:t>
            </a:r>
            <a:endParaRPr lang="en-US" dirty="0">
              <a:latin typeface="Calibri" pitchFamily="34" charset="0"/>
            </a:endParaRPr>
          </a:p>
        </c:rich>
      </c:tx>
      <c:layout/>
      <c:overlay val="0"/>
    </c:title>
    <c:autoTitleDeleted val="0"/>
    <c:plotArea>
      <c:layout/>
      <c:barChart>
        <c:barDir val="col"/>
        <c:grouping val="stacked"/>
        <c:varyColors val="0"/>
        <c:ser>
          <c:idx val="0"/>
          <c:order val="0"/>
          <c:tx>
            <c:strRef>
              <c:f>'My Mode'!$B$9</c:f>
              <c:strCache>
                <c:ptCount val="1"/>
                <c:pt idx="0">
                  <c:v>Bus</c:v>
                </c:pt>
              </c:strCache>
            </c:strRef>
          </c:tx>
          <c:invertIfNegative val="0"/>
          <c:dPt>
            <c:idx val="0"/>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1-3973-4B22-AA3B-C491D5D8AB99}"/>
              </c:ext>
            </c:extLst>
          </c:dPt>
          <c:cat>
            <c:strRef>
              <c:f>'My Mode'!$A$10:$A$15</c:f>
              <c:strCache>
                <c:ptCount val="6"/>
                <c:pt idx="0">
                  <c:v>Current</c:v>
                </c:pt>
                <c:pt idx="1">
                  <c:v>2040 Base</c:v>
                </c:pt>
                <c:pt idx="2">
                  <c:v>Revenge of the Nerd</c:v>
                </c:pt>
                <c:pt idx="3">
                  <c:v>Blue Planet</c:v>
                </c:pt>
                <c:pt idx="4">
                  <c:v>Ashes and Diamonds</c:v>
                </c:pt>
                <c:pt idx="5">
                  <c:v>Last Call at the Oasis</c:v>
                </c:pt>
              </c:strCache>
            </c:strRef>
          </c:cat>
          <c:val>
            <c:numRef>
              <c:f>'My Mode'!$B$10:$B$15</c:f>
              <c:numCache>
                <c:formatCode>General</c:formatCode>
                <c:ptCount val="6"/>
                <c:pt idx="0">
                  <c:v>659248</c:v>
                </c:pt>
                <c:pt idx="1">
                  <c:v>530072</c:v>
                </c:pt>
                <c:pt idx="2">
                  <c:v>398028</c:v>
                </c:pt>
                <c:pt idx="3">
                  <c:v>492273</c:v>
                </c:pt>
                <c:pt idx="4">
                  <c:v>381384</c:v>
                </c:pt>
                <c:pt idx="5">
                  <c:v>454441</c:v>
                </c:pt>
              </c:numCache>
            </c:numRef>
          </c:val>
          <c:extLst xmlns:c16r2="http://schemas.microsoft.com/office/drawing/2015/06/chart">
            <c:ext xmlns:c16="http://schemas.microsoft.com/office/drawing/2014/chart" uri="{C3380CC4-5D6E-409C-BE32-E72D297353CC}">
              <c16:uniqueId val="{00000002-3973-4B22-AA3B-C491D5D8AB99}"/>
            </c:ext>
          </c:extLst>
        </c:ser>
        <c:ser>
          <c:idx val="1"/>
          <c:order val="1"/>
          <c:tx>
            <c:strRef>
              <c:f>'My Mode'!$C$9</c:f>
              <c:strCache>
                <c:ptCount val="1"/>
                <c:pt idx="0">
                  <c:v>Rail</c:v>
                </c:pt>
              </c:strCache>
            </c:strRef>
          </c:tx>
          <c:invertIfNegative val="0"/>
          <c:dPt>
            <c:idx val="0"/>
            <c:invertIfNegative val="0"/>
            <c:bubble3D val="0"/>
            <c:spPr>
              <a:solidFill>
                <a:schemeClr val="accent2">
                  <a:lumMod val="60000"/>
                  <a:lumOff val="40000"/>
                </a:schemeClr>
              </a:solidFill>
            </c:spPr>
            <c:extLst xmlns:c16r2="http://schemas.microsoft.com/office/drawing/2015/06/chart">
              <c:ext xmlns:c16="http://schemas.microsoft.com/office/drawing/2014/chart" uri="{C3380CC4-5D6E-409C-BE32-E72D297353CC}">
                <c16:uniqueId val="{00000004-3973-4B22-AA3B-C491D5D8AB99}"/>
              </c:ext>
            </c:extLst>
          </c:dPt>
          <c:cat>
            <c:strRef>
              <c:f>'My Mode'!$A$10:$A$15</c:f>
              <c:strCache>
                <c:ptCount val="6"/>
                <c:pt idx="0">
                  <c:v>Current</c:v>
                </c:pt>
                <c:pt idx="1">
                  <c:v>2040 Base</c:v>
                </c:pt>
                <c:pt idx="2">
                  <c:v>Revenge of the Nerd</c:v>
                </c:pt>
                <c:pt idx="3">
                  <c:v>Blue Planet</c:v>
                </c:pt>
                <c:pt idx="4">
                  <c:v>Ashes and Diamonds</c:v>
                </c:pt>
                <c:pt idx="5">
                  <c:v>Last Call at the Oasis</c:v>
                </c:pt>
              </c:strCache>
            </c:strRef>
          </c:cat>
          <c:val>
            <c:numRef>
              <c:f>'My Mode'!$C$10:$C$15</c:f>
              <c:numCache>
                <c:formatCode>General</c:formatCode>
                <c:ptCount val="6"/>
                <c:pt idx="0">
                  <c:v>1664618</c:v>
                </c:pt>
                <c:pt idx="1">
                  <c:v>3050332</c:v>
                </c:pt>
                <c:pt idx="2">
                  <c:v>2142970</c:v>
                </c:pt>
                <c:pt idx="3">
                  <c:v>4664814</c:v>
                </c:pt>
                <c:pt idx="4">
                  <c:v>1943351</c:v>
                </c:pt>
                <c:pt idx="5">
                  <c:v>5801157</c:v>
                </c:pt>
              </c:numCache>
            </c:numRef>
          </c:val>
          <c:extLst xmlns:c16r2="http://schemas.microsoft.com/office/drawing/2015/06/chart">
            <c:ext xmlns:c16="http://schemas.microsoft.com/office/drawing/2014/chart" uri="{C3380CC4-5D6E-409C-BE32-E72D297353CC}">
              <c16:uniqueId val="{00000005-3973-4B22-AA3B-C491D5D8AB99}"/>
            </c:ext>
          </c:extLst>
        </c:ser>
        <c:ser>
          <c:idx val="2"/>
          <c:order val="2"/>
          <c:tx>
            <c:strRef>
              <c:f>'My Mode'!$D$9</c:f>
              <c:strCache>
                <c:ptCount val="1"/>
                <c:pt idx="0">
                  <c:v>Commuter Rail</c:v>
                </c:pt>
              </c:strCache>
            </c:strRef>
          </c:tx>
          <c:invertIfNegative val="0"/>
          <c:dPt>
            <c:idx val="0"/>
            <c:invertIfNegative val="0"/>
            <c:bubble3D val="0"/>
            <c:spPr>
              <a:solidFill>
                <a:schemeClr val="accent3">
                  <a:lumMod val="60000"/>
                  <a:lumOff val="40000"/>
                </a:schemeClr>
              </a:solidFill>
            </c:spPr>
            <c:extLst xmlns:c16r2="http://schemas.microsoft.com/office/drawing/2015/06/chart">
              <c:ext xmlns:c16="http://schemas.microsoft.com/office/drawing/2014/chart" uri="{C3380CC4-5D6E-409C-BE32-E72D297353CC}">
                <c16:uniqueId val="{00000007-3973-4B22-AA3B-C491D5D8AB99}"/>
              </c:ext>
            </c:extLst>
          </c:dPt>
          <c:cat>
            <c:strRef>
              <c:f>'My Mode'!$A$10:$A$15</c:f>
              <c:strCache>
                <c:ptCount val="6"/>
                <c:pt idx="0">
                  <c:v>Current</c:v>
                </c:pt>
                <c:pt idx="1">
                  <c:v>2040 Base</c:v>
                </c:pt>
                <c:pt idx="2">
                  <c:v>Revenge of the Nerd</c:v>
                </c:pt>
                <c:pt idx="3">
                  <c:v>Blue Planet</c:v>
                </c:pt>
                <c:pt idx="4">
                  <c:v>Ashes and Diamonds</c:v>
                </c:pt>
                <c:pt idx="5">
                  <c:v>Last Call at the Oasis</c:v>
                </c:pt>
              </c:strCache>
            </c:strRef>
          </c:cat>
          <c:val>
            <c:numRef>
              <c:f>'My Mode'!$D$10:$D$15</c:f>
              <c:numCache>
                <c:formatCode>General</c:formatCode>
                <c:ptCount val="6"/>
                <c:pt idx="0">
                  <c:v>53827</c:v>
                </c:pt>
                <c:pt idx="1">
                  <c:v>89299</c:v>
                </c:pt>
                <c:pt idx="2">
                  <c:v>59312</c:v>
                </c:pt>
                <c:pt idx="3">
                  <c:v>249149</c:v>
                </c:pt>
                <c:pt idx="4">
                  <c:v>54395</c:v>
                </c:pt>
                <c:pt idx="5">
                  <c:v>295913</c:v>
                </c:pt>
              </c:numCache>
            </c:numRef>
          </c:val>
          <c:extLst xmlns:c16r2="http://schemas.microsoft.com/office/drawing/2015/06/chart">
            <c:ext xmlns:c16="http://schemas.microsoft.com/office/drawing/2014/chart" uri="{C3380CC4-5D6E-409C-BE32-E72D297353CC}">
              <c16:uniqueId val="{00000008-3973-4B22-AA3B-C491D5D8AB99}"/>
            </c:ext>
          </c:extLst>
        </c:ser>
        <c:dLbls>
          <c:showLegendKey val="0"/>
          <c:showVal val="0"/>
          <c:showCatName val="0"/>
          <c:showSerName val="0"/>
          <c:showPercent val="0"/>
          <c:showBubbleSize val="0"/>
        </c:dLbls>
        <c:gapWidth val="150"/>
        <c:overlap val="100"/>
        <c:axId val="32973568"/>
        <c:axId val="32975104"/>
      </c:barChart>
      <c:catAx>
        <c:axId val="32973568"/>
        <c:scaling>
          <c:orientation val="minMax"/>
        </c:scaling>
        <c:delete val="0"/>
        <c:axPos val="b"/>
        <c:numFmt formatCode="General" sourceLinked="0"/>
        <c:majorTickMark val="out"/>
        <c:minorTickMark val="none"/>
        <c:tickLblPos val="nextTo"/>
        <c:txPr>
          <a:bodyPr/>
          <a:lstStyle/>
          <a:p>
            <a:pPr>
              <a:defRPr sz="1400">
                <a:latin typeface="Calibri" pitchFamily="34" charset="0"/>
              </a:defRPr>
            </a:pPr>
            <a:endParaRPr lang="en-US"/>
          </a:p>
        </c:txPr>
        <c:crossAx val="32975104"/>
        <c:crosses val="autoZero"/>
        <c:auto val="1"/>
        <c:lblAlgn val="ctr"/>
        <c:lblOffset val="100"/>
        <c:noMultiLvlLbl val="0"/>
      </c:catAx>
      <c:valAx>
        <c:axId val="32975104"/>
        <c:scaling>
          <c:orientation val="minMax"/>
        </c:scaling>
        <c:delete val="0"/>
        <c:axPos val="l"/>
        <c:majorGridlines>
          <c:spPr>
            <a:ln>
              <a:solidFill>
                <a:schemeClr val="bg1">
                  <a:lumMod val="75000"/>
                </a:schemeClr>
              </a:solidFill>
            </a:ln>
          </c:spPr>
        </c:majorGridlines>
        <c:numFmt formatCode="#,##0" sourceLinked="0"/>
        <c:majorTickMark val="out"/>
        <c:minorTickMark val="none"/>
        <c:tickLblPos val="nextTo"/>
        <c:spPr>
          <a:ln>
            <a:noFill/>
          </a:ln>
        </c:spPr>
        <c:txPr>
          <a:bodyPr/>
          <a:lstStyle/>
          <a:p>
            <a:pPr>
              <a:defRPr sz="1400">
                <a:latin typeface="Calibri" pitchFamily="34" charset="0"/>
              </a:defRPr>
            </a:pPr>
            <a:endParaRPr lang="en-US"/>
          </a:p>
        </c:txPr>
        <c:crossAx val="32973568"/>
        <c:crosses val="autoZero"/>
        <c:crossBetween val="between"/>
      </c:valAx>
    </c:plotArea>
    <c:legend>
      <c:legendPos val="b"/>
      <c:layout/>
      <c:overlay val="0"/>
      <c:txPr>
        <a:bodyPr/>
        <a:lstStyle/>
        <a:p>
          <a:pPr>
            <a:defRPr sz="1400">
              <a:latin typeface="Calibri" pitchFamily="34" charset="0"/>
            </a:defRPr>
          </a:pPr>
          <a:endParaRPr lang="en-US"/>
        </a:p>
      </c:txPr>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'[Charts for Website (1).xlsx]Icon Chart'!$B$16</c:f>
              <c:strCache>
                <c:ptCount val="1"/>
                <c:pt idx="0">
                  <c:v>Last Call at the Oasis</c:v>
                </c:pt>
              </c:strCache>
            </c:strRef>
          </c:tx>
          <c:spPr>
            <a:solidFill>
              <a:srgbClr val="00B050"/>
            </a:solidFill>
          </c:spPr>
          <c:invertIfNegative val="0"/>
          <c:cat>
            <c:strRef>
              <c:f>'[Charts for Website (1).xlsx]Icon Chart'!$A$17:$A$19</c:f>
              <c:strCache>
                <c:ptCount val="3"/>
                <c:pt idx="0">
                  <c:v>Fuel</c:v>
                </c:pt>
                <c:pt idx="1">
                  <c:v>Gov.</c:v>
                </c:pt>
                <c:pt idx="2">
                  <c:v>Tech</c:v>
                </c:pt>
              </c:strCache>
            </c:strRef>
          </c:cat>
          <c:val>
            <c:numRef>
              <c:f>'[Charts for Website (1).xlsx]Icon Chart'!$B$17:$B$19</c:f>
              <c:numCache>
                <c:formatCode>General</c:formatCode>
                <c:ptCount val="3"/>
                <c:pt idx="0">
                  <c:v>5</c:v>
                </c:pt>
                <c:pt idx="1">
                  <c:v>5</c:v>
                </c:pt>
                <c:pt idx="2">
                  <c:v>-3</c:v>
                </c:pt>
              </c:numCache>
            </c:numRef>
          </c:val>
          <c:extLst xmlns:c16r2="http://schemas.microsoft.com/office/drawing/2015/06/chart">
            <c:ext xmlns:c16="http://schemas.microsoft.com/office/drawing/2014/chart" uri="{C3380CC4-5D6E-409C-BE32-E72D297353CC}">
              <c16:uniqueId val="{00000000-63D6-48D7-8343-7C322BA31F44}"/>
            </c:ext>
          </c:extLst>
        </c:ser>
        <c:dLbls>
          <c:showLegendKey val="0"/>
          <c:showVal val="0"/>
          <c:showCatName val="0"/>
          <c:showSerName val="0"/>
          <c:showPercent val="0"/>
          <c:showBubbleSize val="0"/>
        </c:dLbls>
        <c:gapWidth val="150"/>
        <c:axId val="32985856"/>
        <c:axId val="32987392"/>
      </c:barChart>
      <c:catAx>
        <c:axId val="32985856"/>
        <c:scaling>
          <c:orientation val="minMax"/>
        </c:scaling>
        <c:delete val="0"/>
        <c:axPos val="b"/>
        <c:numFmt formatCode="General" sourceLinked="0"/>
        <c:majorTickMark val="out"/>
        <c:minorTickMark val="none"/>
        <c:tickLblPos val="high"/>
        <c:txPr>
          <a:bodyPr/>
          <a:lstStyle/>
          <a:p>
            <a:pPr>
              <a:defRPr sz="1600"/>
            </a:pPr>
            <a:endParaRPr lang="en-US"/>
          </a:p>
        </c:txPr>
        <c:crossAx val="32987392"/>
        <c:crosses val="autoZero"/>
        <c:auto val="1"/>
        <c:lblAlgn val="ctr"/>
        <c:lblOffset val="100"/>
        <c:noMultiLvlLbl val="0"/>
      </c:catAx>
      <c:valAx>
        <c:axId val="32987392"/>
        <c:scaling>
          <c:orientation val="minMax"/>
          <c:max val="6"/>
          <c:min val="-6"/>
        </c:scaling>
        <c:delete val="1"/>
        <c:axPos val="l"/>
        <c:numFmt formatCode="General" sourceLinked="1"/>
        <c:majorTickMark val="out"/>
        <c:minorTickMark val="none"/>
        <c:tickLblPos val="nextTo"/>
        <c:crossAx val="32985856"/>
        <c:crosses val="autoZero"/>
        <c:crossBetween val="between"/>
      </c:valAx>
    </c:plotArea>
    <c:plotVisOnly val="1"/>
    <c:dispBlanksAs val="gap"/>
    <c:showDLblsOverMax val="0"/>
  </c:chart>
  <c:spPr>
    <a:ln>
      <a:noFill/>
    </a:ln>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'C:\Users\dengelbe\Downloads\[Charts for Website (1).xlsx]Icon Chart'!$B$6</c:f>
              <c:strCache>
                <c:ptCount val="1"/>
                <c:pt idx="0">
                  <c:v>Blue Planet</c:v>
                </c:pt>
              </c:strCache>
            </c:strRef>
          </c:tx>
          <c:invertIfNegative val="0"/>
          <c:cat>
            <c:strRef>
              <c:f>'C:\Users\dengelbe\Downloads\[Charts for Website (1).xlsx]Icon Chart'!$A$7:$A$9</c:f>
              <c:strCache>
                <c:ptCount val="3"/>
                <c:pt idx="0">
                  <c:v>Fuel</c:v>
                </c:pt>
                <c:pt idx="1">
                  <c:v>Gov.</c:v>
                </c:pt>
                <c:pt idx="2">
                  <c:v>Tech</c:v>
                </c:pt>
              </c:strCache>
            </c:strRef>
          </c:cat>
          <c:val>
            <c:numRef>
              <c:f>'C:\Users\dengelbe\Downloads\[Charts for Website (1).xlsx]Icon Chart'!$B$7:$B$9</c:f>
              <c:numCache>
                <c:formatCode>General</c:formatCode>
                <c:ptCount val="3"/>
                <c:pt idx="0">
                  <c:v>3</c:v>
                </c:pt>
                <c:pt idx="1">
                  <c:v>1</c:v>
                </c:pt>
                <c:pt idx="2">
                  <c:v>4</c:v>
                </c:pt>
              </c:numCache>
            </c:numRef>
          </c:val>
          <c:extLst xmlns:c16r2="http://schemas.microsoft.com/office/drawing/2015/06/chart">
            <c:ext xmlns:c16="http://schemas.microsoft.com/office/drawing/2014/chart" uri="{C3380CC4-5D6E-409C-BE32-E72D297353CC}">
              <c16:uniqueId val="{00000000-DBE7-4FBC-A323-93573FE8CD63}"/>
            </c:ext>
          </c:extLst>
        </c:ser>
        <c:dLbls>
          <c:showLegendKey val="0"/>
          <c:showVal val="0"/>
          <c:showCatName val="0"/>
          <c:showSerName val="0"/>
          <c:showPercent val="0"/>
          <c:showBubbleSize val="0"/>
        </c:dLbls>
        <c:gapWidth val="150"/>
        <c:axId val="32995200"/>
        <c:axId val="32996736"/>
      </c:barChart>
      <c:catAx>
        <c:axId val="32995200"/>
        <c:scaling>
          <c:orientation val="minMax"/>
        </c:scaling>
        <c:delete val="0"/>
        <c:axPos val="b"/>
        <c:numFmt formatCode="General" sourceLinked="0"/>
        <c:majorTickMark val="out"/>
        <c:minorTickMark val="none"/>
        <c:tickLblPos val="high"/>
        <c:txPr>
          <a:bodyPr/>
          <a:lstStyle/>
          <a:p>
            <a:pPr>
              <a:defRPr sz="1600"/>
            </a:pPr>
            <a:endParaRPr lang="en-US"/>
          </a:p>
        </c:txPr>
        <c:crossAx val="32996736"/>
        <c:crosses val="autoZero"/>
        <c:auto val="1"/>
        <c:lblAlgn val="ctr"/>
        <c:lblOffset val="100"/>
        <c:noMultiLvlLbl val="0"/>
      </c:catAx>
      <c:valAx>
        <c:axId val="32996736"/>
        <c:scaling>
          <c:orientation val="minMax"/>
          <c:max val="6"/>
          <c:min val="-6"/>
        </c:scaling>
        <c:delete val="1"/>
        <c:axPos val="l"/>
        <c:numFmt formatCode="General" sourceLinked="1"/>
        <c:majorTickMark val="out"/>
        <c:minorTickMark val="none"/>
        <c:tickLblPos val="nextTo"/>
        <c:crossAx val="32995200"/>
        <c:crosses val="autoZero"/>
        <c:crossBetween val="between"/>
      </c:valAx>
    </c:plotArea>
    <c:plotVisOnly val="1"/>
    <c:dispBlanksAs val="gap"/>
    <c:showDLblsOverMax val="0"/>
  </c:chart>
  <c:spPr>
    <a:ln>
      <a:noFill/>
    </a:ln>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657407407407399E-2"/>
          <c:y val="0.13468013468013501"/>
          <c:w val="0.87268518518518501"/>
          <c:h val="0.81481481481481499"/>
        </c:manualLayout>
      </c:layout>
      <c:barChart>
        <c:barDir val="col"/>
        <c:grouping val="clustered"/>
        <c:varyColors val="0"/>
        <c:ser>
          <c:idx val="0"/>
          <c:order val="0"/>
          <c:tx>
            <c:strRef>
              <c:f>'C:\Users\dengelbe\Downloads\[Charts for Website (1).xlsx]Icon Chart'!$B$1</c:f>
              <c:strCache>
                <c:ptCount val="1"/>
                <c:pt idx="0">
                  <c:v>Revenge of the Nerds</c:v>
                </c:pt>
              </c:strCache>
            </c:strRef>
          </c:tx>
          <c:spPr>
            <a:solidFill>
              <a:srgbClr val="7030A0"/>
            </a:solidFill>
          </c:spPr>
          <c:invertIfNegative val="0"/>
          <c:cat>
            <c:strRef>
              <c:f>'C:\Users\dengelbe\Downloads\[Charts for Website (1).xlsx]Icon Chart'!$A$2:$A$4</c:f>
              <c:strCache>
                <c:ptCount val="3"/>
                <c:pt idx="0">
                  <c:v>Fuel</c:v>
                </c:pt>
                <c:pt idx="1">
                  <c:v>Gov.</c:v>
                </c:pt>
                <c:pt idx="2">
                  <c:v>Tech</c:v>
                </c:pt>
              </c:strCache>
            </c:strRef>
          </c:cat>
          <c:val>
            <c:numRef>
              <c:f>'C:\Users\dengelbe\Downloads\[Charts for Website (1).xlsx]Icon Chart'!$B$2:$B$4</c:f>
              <c:numCache>
                <c:formatCode>General</c:formatCode>
                <c:ptCount val="3"/>
                <c:pt idx="0">
                  <c:v>-5</c:v>
                </c:pt>
                <c:pt idx="1">
                  <c:v>-1</c:v>
                </c:pt>
                <c:pt idx="2">
                  <c:v>5</c:v>
                </c:pt>
              </c:numCache>
            </c:numRef>
          </c:val>
          <c:extLst xmlns:c16r2="http://schemas.microsoft.com/office/drawing/2015/06/chart">
            <c:ext xmlns:c16="http://schemas.microsoft.com/office/drawing/2014/chart" uri="{C3380CC4-5D6E-409C-BE32-E72D297353CC}">
              <c16:uniqueId val="{00000000-619F-4941-A0F3-98CCDD7DF9E9}"/>
            </c:ext>
          </c:extLst>
        </c:ser>
        <c:dLbls>
          <c:showLegendKey val="0"/>
          <c:showVal val="0"/>
          <c:showCatName val="0"/>
          <c:showSerName val="0"/>
          <c:showPercent val="0"/>
          <c:showBubbleSize val="0"/>
        </c:dLbls>
        <c:gapWidth val="150"/>
        <c:axId val="33004544"/>
        <c:axId val="33006336"/>
      </c:barChart>
      <c:catAx>
        <c:axId val="33004544"/>
        <c:scaling>
          <c:orientation val="minMax"/>
        </c:scaling>
        <c:delete val="0"/>
        <c:axPos val="b"/>
        <c:numFmt formatCode="General" sourceLinked="0"/>
        <c:majorTickMark val="out"/>
        <c:minorTickMark val="none"/>
        <c:tickLblPos val="high"/>
        <c:txPr>
          <a:bodyPr/>
          <a:lstStyle/>
          <a:p>
            <a:pPr>
              <a:defRPr sz="1600"/>
            </a:pPr>
            <a:endParaRPr lang="en-US"/>
          </a:p>
        </c:txPr>
        <c:crossAx val="33006336"/>
        <c:crosses val="autoZero"/>
        <c:auto val="1"/>
        <c:lblAlgn val="ctr"/>
        <c:lblOffset val="100"/>
        <c:noMultiLvlLbl val="0"/>
      </c:catAx>
      <c:valAx>
        <c:axId val="33006336"/>
        <c:scaling>
          <c:orientation val="minMax"/>
        </c:scaling>
        <c:delete val="1"/>
        <c:axPos val="l"/>
        <c:numFmt formatCode="General" sourceLinked="1"/>
        <c:majorTickMark val="out"/>
        <c:minorTickMark val="none"/>
        <c:tickLblPos val="nextTo"/>
        <c:crossAx val="33004544"/>
        <c:crosses val="autoZero"/>
        <c:crossBetween val="between"/>
      </c:valAx>
    </c:plotArea>
    <c:plotVisOnly val="1"/>
    <c:dispBlanksAs val="gap"/>
    <c:showDLblsOverMax val="0"/>
  </c:chart>
  <c:spPr>
    <a:ln>
      <a:noFill/>
    </a:ln>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'C:\Users\dengelbe\Downloads\[Charts for Website (1).xlsx]Icon Chart'!$B$11</c:f>
              <c:strCache>
                <c:ptCount val="1"/>
                <c:pt idx="0">
                  <c:v>Ashes and Diamonds</c:v>
                </c:pt>
              </c:strCache>
            </c:strRef>
          </c:tx>
          <c:spPr>
            <a:solidFill>
              <a:srgbClr val="FF0000"/>
            </a:solidFill>
          </c:spPr>
          <c:invertIfNegative val="0"/>
          <c:cat>
            <c:strRef>
              <c:f>'C:\Users\dengelbe\Downloads\[Charts for Website (1).xlsx]Icon Chart'!$A$12:$A$14</c:f>
              <c:strCache>
                <c:ptCount val="3"/>
                <c:pt idx="0">
                  <c:v>Fuel</c:v>
                </c:pt>
                <c:pt idx="1">
                  <c:v>Gov.</c:v>
                </c:pt>
                <c:pt idx="2">
                  <c:v>Tech</c:v>
                </c:pt>
              </c:strCache>
            </c:strRef>
          </c:cat>
          <c:val>
            <c:numRef>
              <c:f>'C:\Users\dengelbe\Downloads\[Charts for Website (1).xlsx]Icon Chart'!$B$12:$B$14</c:f>
              <c:numCache>
                <c:formatCode>General</c:formatCode>
                <c:ptCount val="3"/>
                <c:pt idx="0">
                  <c:v>-3</c:v>
                </c:pt>
                <c:pt idx="1">
                  <c:v>-5</c:v>
                </c:pt>
                <c:pt idx="2">
                  <c:v>-4</c:v>
                </c:pt>
              </c:numCache>
            </c:numRef>
          </c:val>
          <c:extLst xmlns:c16r2="http://schemas.microsoft.com/office/drawing/2015/06/chart">
            <c:ext xmlns:c16="http://schemas.microsoft.com/office/drawing/2014/chart" uri="{C3380CC4-5D6E-409C-BE32-E72D297353CC}">
              <c16:uniqueId val="{00000000-CB92-4914-BC95-01D267F1DA5D}"/>
            </c:ext>
          </c:extLst>
        </c:ser>
        <c:dLbls>
          <c:showLegendKey val="0"/>
          <c:showVal val="0"/>
          <c:showCatName val="0"/>
          <c:showSerName val="0"/>
          <c:showPercent val="0"/>
          <c:showBubbleSize val="0"/>
        </c:dLbls>
        <c:gapWidth val="150"/>
        <c:axId val="33022336"/>
        <c:axId val="33023872"/>
      </c:barChart>
      <c:catAx>
        <c:axId val="33022336"/>
        <c:scaling>
          <c:orientation val="minMax"/>
        </c:scaling>
        <c:delete val="0"/>
        <c:axPos val="b"/>
        <c:numFmt formatCode="General" sourceLinked="0"/>
        <c:majorTickMark val="out"/>
        <c:minorTickMark val="none"/>
        <c:tickLblPos val="high"/>
        <c:txPr>
          <a:bodyPr/>
          <a:lstStyle/>
          <a:p>
            <a:pPr>
              <a:defRPr sz="1600"/>
            </a:pPr>
            <a:endParaRPr lang="en-US"/>
          </a:p>
        </c:txPr>
        <c:crossAx val="33023872"/>
        <c:crosses val="autoZero"/>
        <c:auto val="1"/>
        <c:lblAlgn val="ctr"/>
        <c:lblOffset val="100"/>
        <c:noMultiLvlLbl val="0"/>
      </c:catAx>
      <c:valAx>
        <c:axId val="33023872"/>
        <c:scaling>
          <c:orientation val="minMax"/>
          <c:max val="6"/>
          <c:min val="-6"/>
        </c:scaling>
        <c:delete val="1"/>
        <c:axPos val="l"/>
        <c:numFmt formatCode="General" sourceLinked="1"/>
        <c:majorTickMark val="out"/>
        <c:minorTickMark val="none"/>
        <c:tickLblPos val="nextTo"/>
        <c:crossAx val="33022336"/>
        <c:crosses val="autoZero"/>
        <c:crossBetween val="between"/>
      </c:valAx>
    </c:plotArea>
    <c:plotVisOnly val="1"/>
    <c:dispBlanksAs val="gap"/>
    <c:showDLblsOverMax val="0"/>
  </c:chart>
  <c:spPr>
    <a:ln>
      <a:noFill/>
    </a:ln>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baseline="0">
                <a:effectLst/>
              </a:rPr>
              <a:t>New Housing Units by Type</a:t>
            </a:r>
            <a:endParaRPr lang="en-US">
              <a:effectLst/>
            </a:endParaRPr>
          </a:p>
        </c:rich>
      </c:tx>
      <c:layout/>
      <c:overlay val="0"/>
    </c:title>
    <c:autoTitleDeleted val="0"/>
    <c:plotArea>
      <c:layout/>
      <c:barChart>
        <c:barDir val="col"/>
        <c:grouping val="clustered"/>
        <c:varyColors val="0"/>
        <c:ser>
          <c:idx val="1"/>
          <c:order val="1"/>
          <c:tx>
            <c:strRef>
              <c:f>Dwellings!$S$20</c:f>
              <c:strCache>
                <c:ptCount val="1"/>
                <c:pt idx="0">
                  <c:v>Baseline</c:v>
                </c:pt>
              </c:strCache>
            </c:strRef>
          </c:tx>
          <c:spPr>
            <a:pattFill prst="wdUpDiag">
              <a:fgClr>
                <a:schemeClr val="tx1"/>
              </a:fgClr>
              <a:bgClr>
                <a:schemeClr val="bg1"/>
              </a:bgClr>
            </a:pattFill>
          </c:spPr>
          <c:invertIfNegative val="0"/>
          <c:cat>
            <c:strRef>
              <c:f>Dwellings!$Q$21:$Q$24</c:f>
              <c:strCache>
                <c:ptCount val="4"/>
                <c:pt idx="0">
                  <c:v>Single Family Detached</c:v>
                </c:pt>
                <c:pt idx="1">
                  <c:v>Single Family Attached</c:v>
                </c:pt>
                <c:pt idx="2">
                  <c:v>Multifamily</c:v>
                </c:pt>
                <c:pt idx="3">
                  <c:v>Mobile Homes</c:v>
                </c:pt>
              </c:strCache>
            </c:strRef>
          </c:cat>
          <c:val>
            <c:numRef>
              <c:f>Dwellings!$S$21:$S$24</c:f>
              <c:numCache>
                <c:formatCode>0%</c:formatCode>
                <c:ptCount val="4"/>
                <c:pt idx="0">
                  <c:v>0.29710851021180873</c:v>
                </c:pt>
                <c:pt idx="1">
                  <c:v>0.23230472839038732</c:v>
                </c:pt>
                <c:pt idx="2">
                  <c:v>0.4058609323147509</c:v>
                </c:pt>
                <c:pt idx="3">
                  <c:v>6.4725829083053077E-2</c:v>
                </c:pt>
              </c:numCache>
            </c:numRef>
          </c:val>
          <c:extLst xmlns:c16r2="http://schemas.microsoft.com/office/drawing/2015/06/chart">
            <c:ext xmlns:c16="http://schemas.microsoft.com/office/drawing/2014/chart" uri="{C3380CC4-5D6E-409C-BE32-E72D297353CC}">
              <c16:uniqueId val="{00000000-0B9D-4D53-B3A1-5C66543F19ED}"/>
            </c:ext>
          </c:extLst>
        </c:ser>
        <c:ser>
          <c:idx val="2"/>
          <c:order val="2"/>
          <c:tx>
            <c:strRef>
              <c:f>Dwellings!$T$20</c:f>
              <c:strCache>
                <c:ptCount val="1"/>
                <c:pt idx="0">
                  <c:v>Revenge of the Nerds</c:v>
                </c:pt>
              </c:strCache>
            </c:strRef>
          </c:tx>
          <c:spPr>
            <a:solidFill>
              <a:srgbClr val="7030A0"/>
            </a:solidFill>
          </c:spPr>
          <c:invertIfNegative val="0"/>
          <c:cat>
            <c:strRef>
              <c:f>Dwellings!$Q$21:$Q$24</c:f>
              <c:strCache>
                <c:ptCount val="4"/>
                <c:pt idx="0">
                  <c:v>Single Family Detached</c:v>
                </c:pt>
                <c:pt idx="1">
                  <c:v>Single Family Attached</c:v>
                </c:pt>
                <c:pt idx="2">
                  <c:v>Multifamily</c:v>
                </c:pt>
                <c:pt idx="3">
                  <c:v>Mobile Homes</c:v>
                </c:pt>
              </c:strCache>
            </c:strRef>
          </c:cat>
          <c:val>
            <c:numRef>
              <c:f>Dwellings!$T$21:$T$24</c:f>
              <c:numCache>
                <c:formatCode>0%</c:formatCode>
                <c:ptCount val="4"/>
                <c:pt idx="0">
                  <c:v>0.37916384196227165</c:v>
                </c:pt>
                <c:pt idx="1">
                  <c:v>0.20999748978410435</c:v>
                </c:pt>
                <c:pt idx="2">
                  <c:v>0.35216536004521803</c:v>
                </c:pt>
                <c:pt idx="3">
                  <c:v>5.867330820840598E-2</c:v>
                </c:pt>
              </c:numCache>
            </c:numRef>
          </c:val>
          <c:extLst xmlns:c16r2="http://schemas.microsoft.com/office/drawing/2015/06/chart">
            <c:ext xmlns:c16="http://schemas.microsoft.com/office/drawing/2014/chart" uri="{C3380CC4-5D6E-409C-BE32-E72D297353CC}">
              <c16:uniqueId val="{00000001-0B9D-4D53-B3A1-5C66543F19ED}"/>
            </c:ext>
          </c:extLst>
        </c:ser>
        <c:ser>
          <c:idx val="3"/>
          <c:order val="3"/>
          <c:tx>
            <c:strRef>
              <c:f>Dwellings!$U$20</c:f>
              <c:strCache>
                <c:ptCount val="1"/>
                <c:pt idx="0">
                  <c:v>Blue Planet</c:v>
                </c:pt>
              </c:strCache>
            </c:strRef>
          </c:tx>
          <c:spPr>
            <a:solidFill>
              <a:srgbClr val="0070C0"/>
            </a:solidFill>
          </c:spPr>
          <c:invertIfNegative val="0"/>
          <c:cat>
            <c:strRef>
              <c:f>Dwellings!$Q$21:$Q$24</c:f>
              <c:strCache>
                <c:ptCount val="4"/>
                <c:pt idx="0">
                  <c:v>Single Family Detached</c:v>
                </c:pt>
                <c:pt idx="1">
                  <c:v>Single Family Attached</c:v>
                </c:pt>
                <c:pt idx="2">
                  <c:v>Multifamily</c:v>
                </c:pt>
                <c:pt idx="3">
                  <c:v>Mobile Homes</c:v>
                </c:pt>
              </c:strCache>
            </c:strRef>
          </c:cat>
          <c:val>
            <c:numRef>
              <c:f>Dwellings!$U$21:$U$24</c:f>
              <c:numCache>
                <c:formatCode>0%</c:formatCode>
                <c:ptCount val="4"/>
                <c:pt idx="0">
                  <c:v>0.27025794158829458</c:v>
                </c:pt>
                <c:pt idx="1">
                  <c:v>0.2357378970217458</c:v>
                </c:pt>
                <c:pt idx="2">
                  <c:v>0.45795416012124318</c:v>
                </c:pt>
                <c:pt idx="3">
                  <c:v>3.605000126871645E-2</c:v>
                </c:pt>
              </c:numCache>
            </c:numRef>
          </c:val>
          <c:extLst xmlns:c16r2="http://schemas.microsoft.com/office/drawing/2015/06/chart">
            <c:ext xmlns:c16="http://schemas.microsoft.com/office/drawing/2014/chart" uri="{C3380CC4-5D6E-409C-BE32-E72D297353CC}">
              <c16:uniqueId val="{00000002-0B9D-4D53-B3A1-5C66543F19ED}"/>
            </c:ext>
          </c:extLst>
        </c:ser>
        <c:ser>
          <c:idx val="4"/>
          <c:order val="4"/>
          <c:tx>
            <c:strRef>
              <c:f>Dwellings!$V$20</c:f>
              <c:strCache>
                <c:ptCount val="1"/>
                <c:pt idx="0">
                  <c:v>Ashes and Diamonds</c:v>
                </c:pt>
              </c:strCache>
            </c:strRef>
          </c:tx>
          <c:spPr>
            <a:solidFill>
              <a:srgbClr val="FF0000"/>
            </a:solidFill>
          </c:spPr>
          <c:invertIfNegative val="0"/>
          <c:cat>
            <c:strRef>
              <c:f>Dwellings!$Q$21:$Q$24</c:f>
              <c:strCache>
                <c:ptCount val="4"/>
                <c:pt idx="0">
                  <c:v>Single Family Detached</c:v>
                </c:pt>
                <c:pt idx="1">
                  <c:v>Single Family Attached</c:v>
                </c:pt>
                <c:pt idx="2">
                  <c:v>Multifamily</c:v>
                </c:pt>
                <c:pt idx="3">
                  <c:v>Mobile Homes</c:v>
                </c:pt>
              </c:strCache>
            </c:strRef>
          </c:cat>
          <c:val>
            <c:numRef>
              <c:f>Dwellings!$V$21:$V$24</c:f>
              <c:numCache>
                <c:formatCode>0%</c:formatCode>
                <c:ptCount val="4"/>
                <c:pt idx="0">
                  <c:v>0.29952768347847225</c:v>
                </c:pt>
                <c:pt idx="1">
                  <c:v>0.23081518011408528</c:v>
                </c:pt>
                <c:pt idx="2">
                  <c:v>0.42935395087560885</c:v>
                </c:pt>
                <c:pt idx="3">
                  <c:v>4.030318553183361E-2</c:v>
                </c:pt>
              </c:numCache>
            </c:numRef>
          </c:val>
          <c:extLst xmlns:c16r2="http://schemas.microsoft.com/office/drawing/2015/06/chart">
            <c:ext xmlns:c16="http://schemas.microsoft.com/office/drawing/2014/chart" uri="{C3380CC4-5D6E-409C-BE32-E72D297353CC}">
              <c16:uniqueId val="{00000003-0B9D-4D53-B3A1-5C66543F19ED}"/>
            </c:ext>
          </c:extLst>
        </c:ser>
        <c:ser>
          <c:idx val="5"/>
          <c:order val="5"/>
          <c:tx>
            <c:strRef>
              <c:f>Dwellings!$W$20</c:f>
              <c:strCache>
                <c:ptCount val="1"/>
                <c:pt idx="0">
                  <c:v>Last Call at the Oasis</c:v>
                </c:pt>
              </c:strCache>
            </c:strRef>
          </c:tx>
          <c:spPr>
            <a:solidFill>
              <a:srgbClr val="92D050"/>
            </a:solidFill>
          </c:spPr>
          <c:invertIfNegative val="0"/>
          <c:cat>
            <c:strRef>
              <c:f>Dwellings!$Q$21:$Q$24</c:f>
              <c:strCache>
                <c:ptCount val="4"/>
                <c:pt idx="0">
                  <c:v>Single Family Detached</c:v>
                </c:pt>
                <c:pt idx="1">
                  <c:v>Single Family Attached</c:v>
                </c:pt>
                <c:pt idx="2">
                  <c:v>Multifamily</c:v>
                </c:pt>
                <c:pt idx="3">
                  <c:v>Mobile Homes</c:v>
                </c:pt>
              </c:strCache>
            </c:strRef>
          </c:cat>
          <c:val>
            <c:numRef>
              <c:f>Dwellings!$W$21:$W$24</c:f>
              <c:numCache>
                <c:formatCode>0%</c:formatCode>
                <c:ptCount val="4"/>
                <c:pt idx="0">
                  <c:v>0.22458872607776326</c:v>
                </c:pt>
                <c:pt idx="1">
                  <c:v>0.24810187741579237</c:v>
                </c:pt>
                <c:pt idx="2">
                  <c:v>0.4933805605311713</c:v>
                </c:pt>
                <c:pt idx="3">
                  <c:v>3.3928835975273061E-2</c:v>
                </c:pt>
              </c:numCache>
            </c:numRef>
          </c:val>
          <c:extLst xmlns:c16r2="http://schemas.microsoft.com/office/drawing/2015/06/chart">
            <c:ext xmlns:c16="http://schemas.microsoft.com/office/drawing/2014/chart" uri="{C3380CC4-5D6E-409C-BE32-E72D297353CC}">
              <c16:uniqueId val="{00000004-0B9D-4D53-B3A1-5C66543F19ED}"/>
            </c:ext>
          </c:extLst>
        </c:ser>
        <c:dLbls>
          <c:showLegendKey val="0"/>
          <c:showVal val="0"/>
          <c:showCatName val="0"/>
          <c:showSerName val="0"/>
          <c:showPercent val="0"/>
          <c:showBubbleSize val="0"/>
        </c:dLbls>
        <c:gapWidth val="150"/>
        <c:axId val="102455936"/>
        <c:axId val="102486784"/>
      </c:barChart>
      <c:scatterChart>
        <c:scatterStyle val="lineMarker"/>
        <c:varyColors val="0"/>
        <c:ser>
          <c:idx val="0"/>
          <c:order val="0"/>
          <c:tx>
            <c:strRef>
              <c:f>Dwellings!$R$20</c:f>
              <c:strCache>
                <c:ptCount val="1"/>
                <c:pt idx="0">
                  <c:v>Existing</c:v>
                </c:pt>
              </c:strCache>
            </c:strRef>
          </c:tx>
          <c:spPr>
            <a:ln w="28575">
              <a:noFill/>
            </a:ln>
          </c:spPr>
          <c:marker>
            <c:symbol val="dash"/>
            <c:size val="30"/>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c:spPr>
          </c:marker>
          <c:xVal>
            <c:strRef>
              <c:f>Dwellings!$Q$21:$Q$24</c:f>
              <c:strCache>
                <c:ptCount val="4"/>
                <c:pt idx="0">
                  <c:v>Single Family Detached</c:v>
                </c:pt>
                <c:pt idx="1">
                  <c:v>Single Family Attached</c:v>
                </c:pt>
                <c:pt idx="2">
                  <c:v>Multifamily</c:v>
                </c:pt>
                <c:pt idx="3">
                  <c:v>Mobile Homes</c:v>
                </c:pt>
              </c:strCache>
            </c:strRef>
          </c:xVal>
          <c:yVal>
            <c:numRef>
              <c:f>Dwellings!$R$21:$R$24</c:f>
              <c:numCache>
                <c:formatCode>0%</c:formatCode>
                <c:ptCount val="4"/>
                <c:pt idx="0">
                  <c:v>0.50021088700528815</c:v>
                </c:pt>
                <c:pt idx="1">
                  <c:v>0.18802477621044986</c:v>
                </c:pt>
                <c:pt idx="2">
                  <c:v>0.27197858135999886</c:v>
                </c:pt>
                <c:pt idx="3">
                  <c:v>3.9785755424263103E-2</c:v>
                </c:pt>
              </c:numCache>
            </c:numRef>
          </c:yVal>
          <c:smooth val="0"/>
          <c:extLst xmlns:c16r2="http://schemas.microsoft.com/office/drawing/2015/06/chart">
            <c:ext xmlns:c16="http://schemas.microsoft.com/office/drawing/2014/chart" uri="{C3380CC4-5D6E-409C-BE32-E72D297353CC}">
              <c16:uniqueId val="{00000005-0B9D-4D53-B3A1-5C66543F19ED}"/>
            </c:ext>
          </c:extLst>
        </c:ser>
        <c:dLbls>
          <c:showLegendKey val="0"/>
          <c:showVal val="0"/>
          <c:showCatName val="0"/>
          <c:showSerName val="0"/>
          <c:showPercent val="0"/>
          <c:showBubbleSize val="0"/>
        </c:dLbls>
        <c:axId val="102455936"/>
        <c:axId val="102486784"/>
      </c:scatterChart>
      <c:catAx>
        <c:axId val="102455936"/>
        <c:scaling>
          <c:orientation val="minMax"/>
        </c:scaling>
        <c:delete val="0"/>
        <c:axPos val="b"/>
        <c:numFmt formatCode="General" sourceLinked="0"/>
        <c:majorTickMark val="out"/>
        <c:minorTickMark val="none"/>
        <c:tickLblPos val="nextTo"/>
        <c:txPr>
          <a:bodyPr/>
          <a:lstStyle/>
          <a:p>
            <a:pPr>
              <a:defRPr sz="1400"/>
            </a:pPr>
            <a:endParaRPr lang="en-US"/>
          </a:p>
        </c:txPr>
        <c:crossAx val="102486784"/>
        <c:crosses val="autoZero"/>
        <c:auto val="1"/>
        <c:lblAlgn val="ctr"/>
        <c:lblOffset val="100"/>
        <c:noMultiLvlLbl val="0"/>
      </c:catAx>
      <c:valAx>
        <c:axId val="102486784"/>
        <c:scaling>
          <c:orientation val="minMax"/>
        </c:scaling>
        <c:delete val="0"/>
        <c:axPos val="l"/>
        <c:majorGridlines>
          <c:spPr>
            <a:ln>
              <a:solidFill>
                <a:schemeClr val="bg1">
                  <a:lumMod val="85000"/>
                </a:schemeClr>
              </a:solidFill>
            </a:ln>
          </c:spPr>
        </c:majorGridlines>
        <c:numFmt formatCode="0%" sourceLinked="1"/>
        <c:majorTickMark val="out"/>
        <c:minorTickMark val="none"/>
        <c:tickLblPos val="nextTo"/>
        <c:spPr>
          <a:ln>
            <a:noFill/>
          </a:ln>
        </c:spPr>
        <c:txPr>
          <a:bodyPr/>
          <a:lstStyle/>
          <a:p>
            <a:pPr>
              <a:defRPr sz="1400"/>
            </a:pPr>
            <a:endParaRPr lang="en-US"/>
          </a:p>
        </c:txPr>
        <c:crossAx val="102455936"/>
        <c:crosses val="autoZero"/>
        <c:crossBetween val="between"/>
      </c:valAx>
    </c:plotArea>
    <c:legend>
      <c:legendPos val="r"/>
      <c:layout>
        <c:manualLayout>
          <c:xMode val="edge"/>
          <c:yMode val="edge"/>
          <c:x val="0.76849300087489059"/>
          <c:y val="0.17661480314960629"/>
          <c:w val="0.22224773986585011"/>
          <c:h val="0.60670362204724404"/>
        </c:manualLayout>
      </c:layout>
      <c:overlay val="0"/>
      <c:txPr>
        <a:bodyPr/>
        <a:lstStyle/>
        <a:p>
          <a:pPr>
            <a:defRPr sz="1400"/>
          </a:pPr>
          <a:endParaRPr lang="en-US"/>
        </a:p>
      </c:txPr>
    </c:legend>
    <c:plotVisOnly val="1"/>
    <c:dispBlanksAs val="gap"/>
    <c:showDLblsOverMax val="0"/>
  </c:chart>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a:lstStyle/>
          <a:p>
            <a:pPr>
              <a:defRPr/>
            </a:pPr>
            <a:r>
              <a:rPr lang="en-US"/>
              <a:t>Overall Housing Unit Mix by Type</a:t>
            </a:r>
          </a:p>
        </c:rich>
      </c:tx>
      <c:layout/>
      <c:overlay val="0"/>
    </c:title>
    <c:autoTitleDeleted val="0"/>
    <c:plotArea>
      <c:layout>
        <c:manualLayout>
          <c:layoutTarget val="inner"/>
          <c:xMode val="edge"/>
          <c:yMode val="edge"/>
          <c:x val="9.7902692718965706E-2"/>
          <c:y val="0.14409684745544801"/>
          <c:w val="0.64258675998833503"/>
          <c:h val="0.730847777588991"/>
        </c:manualLayout>
      </c:layout>
      <c:barChart>
        <c:barDir val="col"/>
        <c:grouping val="percentStacked"/>
        <c:varyColors val="0"/>
        <c:ser>
          <c:idx val="0"/>
          <c:order val="0"/>
          <c:tx>
            <c:strRef>
              <c:f>Dwellings!$A$21</c:f>
              <c:strCache>
                <c:ptCount val="1"/>
                <c:pt idx="0">
                  <c:v>Single Family Detached</c:v>
                </c:pt>
              </c:strCache>
            </c:strRef>
          </c:tx>
          <c:invertIfNegative val="0"/>
          <c:dPt>
            <c:idx val="0"/>
            <c:invertIfNegative val="0"/>
            <c:bubble3D val="0"/>
            <c:extLst xmlns:c16r2="http://schemas.microsoft.com/office/drawing/2015/06/chart">
              <c:ext xmlns:c16="http://schemas.microsoft.com/office/drawing/2014/chart" uri="{C3380CC4-5D6E-409C-BE32-E72D297353CC}">
                <c16:uniqueId val="{00000000-DFD4-43B0-B820-B9A9BA9AE320}"/>
              </c:ext>
            </c:extLst>
          </c:dPt>
          <c:dLbls>
            <c:spPr>
              <a:noFill/>
              <a:ln>
                <a:noFill/>
              </a:ln>
              <a:effectLst/>
            </c:spPr>
            <c:txPr>
              <a:bodyPr/>
              <a:lstStyle/>
              <a:p>
                <a:pPr>
                  <a:defRPr sz="1400"/>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Dwellings!$B$20:$G$20</c:f>
              <c:strCache>
                <c:ptCount val="6"/>
                <c:pt idx="0">
                  <c:v>Year 2008</c:v>
                </c:pt>
                <c:pt idx="1">
                  <c:v>Baseline</c:v>
                </c:pt>
                <c:pt idx="2">
                  <c:v>Revenge of the Nerds</c:v>
                </c:pt>
                <c:pt idx="3">
                  <c:v>Blue Planet</c:v>
                </c:pt>
                <c:pt idx="4">
                  <c:v>Ashes and Diamonds</c:v>
                </c:pt>
                <c:pt idx="5">
                  <c:v>Last Call at the Oasis</c:v>
                </c:pt>
              </c:strCache>
            </c:strRef>
          </c:cat>
          <c:val>
            <c:numRef>
              <c:f>Dwellings!$B$21:$G$21</c:f>
              <c:numCache>
                <c:formatCode>0%</c:formatCode>
                <c:ptCount val="6"/>
                <c:pt idx="0">
                  <c:v>0.50021088700528815</c:v>
                </c:pt>
                <c:pt idx="1">
                  <c:v>0.47383315001587306</c:v>
                </c:pt>
                <c:pt idx="2">
                  <c:v>0.47651990619325701</c:v>
                </c:pt>
                <c:pt idx="3">
                  <c:v>0.43930600698941813</c:v>
                </c:pt>
                <c:pt idx="4">
                  <c:v>0.46145989772621726</c:v>
                </c:pt>
                <c:pt idx="5">
                  <c:v>0.44564624013917636</c:v>
                </c:pt>
              </c:numCache>
            </c:numRef>
          </c:val>
          <c:extLst xmlns:c16r2="http://schemas.microsoft.com/office/drawing/2015/06/chart">
            <c:ext xmlns:c16="http://schemas.microsoft.com/office/drawing/2014/chart" uri="{C3380CC4-5D6E-409C-BE32-E72D297353CC}">
              <c16:uniqueId val="{00000001-DFD4-43B0-B820-B9A9BA9AE320}"/>
            </c:ext>
          </c:extLst>
        </c:ser>
        <c:ser>
          <c:idx val="1"/>
          <c:order val="1"/>
          <c:tx>
            <c:strRef>
              <c:f>Dwellings!$A$22</c:f>
              <c:strCache>
                <c:ptCount val="1"/>
                <c:pt idx="0">
                  <c:v>Single Family Attached</c:v>
                </c:pt>
              </c:strCache>
            </c:strRef>
          </c:tx>
          <c:invertIfNegative val="0"/>
          <c:dPt>
            <c:idx val="0"/>
            <c:invertIfNegative val="0"/>
            <c:bubble3D val="0"/>
            <c:extLst xmlns:c16r2="http://schemas.microsoft.com/office/drawing/2015/06/chart">
              <c:ext xmlns:c16="http://schemas.microsoft.com/office/drawing/2014/chart" uri="{C3380CC4-5D6E-409C-BE32-E72D297353CC}">
                <c16:uniqueId val="{00000002-DFD4-43B0-B820-B9A9BA9AE320}"/>
              </c:ext>
            </c:extLst>
          </c:dPt>
          <c:dLbls>
            <c:spPr>
              <a:noFill/>
              <a:ln>
                <a:noFill/>
              </a:ln>
              <a:effectLst/>
            </c:spPr>
            <c:txPr>
              <a:bodyPr/>
              <a:lstStyle/>
              <a:p>
                <a:pPr>
                  <a:defRPr sz="1400"/>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Dwellings!$B$20:$G$20</c:f>
              <c:strCache>
                <c:ptCount val="6"/>
                <c:pt idx="0">
                  <c:v>Year 2008</c:v>
                </c:pt>
                <c:pt idx="1">
                  <c:v>Baseline</c:v>
                </c:pt>
                <c:pt idx="2">
                  <c:v>Revenge of the Nerds</c:v>
                </c:pt>
                <c:pt idx="3">
                  <c:v>Blue Planet</c:v>
                </c:pt>
                <c:pt idx="4">
                  <c:v>Ashes and Diamonds</c:v>
                </c:pt>
                <c:pt idx="5">
                  <c:v>Last Call at the Oasis</c:v>
                </c:pt>
              </c:strCache>
            </c:strRef>
          </c:cat>
          <c:val>
            <c:numRef>
              <c:f>Dwellings!$B$22:$G$22</c:f>
              <c:numCache>
                <c:formatCode>0%</c:formatCode>
                <c:ptCount val="6"/>
                <c:pt idx="0">
                  <c:v>0.18802477621044986</c:v>
                </c:pt>
                <c:pt idx="1">
                  <c:v>0.19377559484165638</c:v>
                </c:pt>
                <c:pt idx="2">
                  <c:v>0.19232521275127343</c:v>
                </c:pt>
                <c:pt idx="3">
                  <c:v>0.20066197854297516</c:v>
                </c:pt>
                <c:pt idx="4">
                  <c:v>0.19628740334503872</c:v>
                </c:pt>
                <c:pt idx="5">
                  <c:v>0.19991818057596875</c:v>
                </c:pt>
              </c:numCache>
            </c:numRef>
          </c:val>
          <c:extLst xmlns:c16r2="http://schemas.microsoft.com/office/drawing/2015/06/chart">
            <c:ext xmlns:c16="http://schemas.microsoft.com/office/drawing/2014/chart" uri="{C3380CC4-5D6E-409C-BE32-E72D297353CC}">
              <c16:uniqueId val="{00000003-DFD4-43B0-B820-B9A9BA9AE320}"/>
            </c:ext>
          </c:extLst>
        </c:ser>
        <c:ser>
          <c:idx val="2"/>
          <c:order val="2"/>
          <c:tx>
            <c:strRef>
              <c:f>Dwellings!$A$23</c:f>
              <c:strCache>
                <c:ptCount val="1"/>
                <c:pt idx="0">
                  <c:v>Multifamily 2-4</c:v>
                </c:pt>
              </c:strCache>
            </c:strRef>
          </c:tx>
          <c:invertIfNegative val="0"/>
          <c:dPt>
            <c:idx val="0"/>
            <c:invertIfNegative val="0"/>
            <c:bubble3D val="0"/>
            <c:extLst xmlns:c16r2="http://schemas.microsoft.com/office/drawing/2015/06/chart">
              <c:ext xmlns:c16="http://schemas.microsoft.com/office/drawing/2014/chart" uri="{C3380CC4-5D6E-409C-BE32-E72D297353CC}">
                <c16:uniqueId val="{00000004-DFD4-43B0-B820-B9A9BA9AE320}"/>
              </c:ext>
            </c:extLst>
          </c:dPt>
          <c:dLbls>
            <c:spPr>
              <a:noFill/>
              <a:ln>
                <a:noFill/>
              </a:ln>
              <a:effectLst/>
            </c:spPr>
            <c:txPr>
              <a:bodyPr/>
              <a:lstStyle/>
              <a:p>
                <a:pPr>
                  <a:defRPr sz="1400"/>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Dwellings!$B$20:$G$20</c:f>
              <c:strCache>
                <c:ptCount val="6"/>
                <c:pt idx="0">
                  <c:v>Year 2008</c:v>
                </c:pt>
                <c:pt idx="1">
                  <c:v>Baseline</c:v>
                </c:pt>
                <c:pt idx="2">
                  <c:v>Revenge of the Nerds</c:v>
                </c:pt>
                <c:pt idx="3">
                  <c:v>Blue Planet</c:v>
                </c:pt>
                <c:pt idx="4">
                  <c:v>Ashes and Diamonds</c:v>
                </c:pt>
                <c:pt idx="5">
                  <c:v>Last Call at the Oasis</c:v>
                </c:pt>
              </c:strCache>
            </c:strRef>
          </c:cat>
          <c:val>
            <c:numRef>
              <c:f>Dwellings!$B$23:$G$23</c:f>
              <c:numCache>
                <c:formatCode>0%</c:formatCode>
                <c:ptCount val="6"/>
                <c:pt idx="0">
                  <c:v>0.27197858135999886</c:v>
                </c:pt>
                <c:pt idx="1">
                  <c:v>0.28936643027030468</c:v>
                </c:pt>
                <c:pt idx="2">
                  <c:v>0.28767250791999888</c:v>
                </c:pt>
                <c:pt idx="3">
                  <c:v>0.321235703462939</c:v>
                </c:pt>
                <c:pt idx="4">
                  <c:v>0.30236703016744643</c:v>
                </c:pt>
                <c:pt idx="5">
                  <c:v>0.31580931241688914</c:v>
                </c:pt>
              </c:numCache>
            </c:numRef>
          </c:val>
          <c:extLst xmlns:c16r2="http://schemas.microsoft.com/office/drawing/2015/06/chart">
            <c:ext xmlns:c16="http://schemas.microsoft.com/office/drawing/2014/chart" uri="{C3380CC4-5D6E-409C-BE32-E72D297353CC}">
              <c16:uniqueId val="{00000005-DFD4-43B0-B820-B9A9BA9AE320}"/>
            </c:ext>
          </c:extLst>
        </c:ser>
        <c:ser>
          <c:idx val="3"/>
          <c:order val="3"/>
          <c:tx>
            <c:strRef>
              <c:f>Dwellings!$A$24</c:f>
              <c:strCache>
                <c:ptCount val="1"/>
                <c:pt idx="0">
                  <c:v>Mobile Homes</c:v>
                </c:pt>
              </c:strCache>
            </c:strRef>
          </c:tx>
          <c:invertIfNegative val="0"/>
          <c:dPt>
            <c:idx val="0"/>
            <c:invertIfNegative val="0"/>
            <c:bubble3D val="0"/>
            <c:extLst xmlns:c16r2="http://schemas.microsoft.com/office/drawing/2015/06/chart">
              <c:ext xmlns:c16="http://schemas.microsoft.com/office/drawing/2014/chart" uri="{C3380CC4-5D6E-409C-BE32-E72D297353CC}">
                <c16:uniqueId val="{00000006-DFD4-43B0-B820-B9A9BA9AE320}"/>
              </c:ext>
            </c:extLst>
          </c:dPt>
          <c:dLbls>
            <c:spPr>
              <a:noFill/>
              <a:ln>
                <a:noFill/>
              </a:ln>
              <a:effectLst/>
            </c:spPr>
            <c:txPr>
              <a:bodyPr/>
              <a:lstStyle/>
              <a:p>
                <a:pPr>
                  <a:defRPr sz="1400"/>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Dwellings!$B$20:$G$20</c:f>
              <c:strCache>
                <c:ptCount val="6"/>
                <c:pt idx="0">
                  <c:v>Year 2008</c:v>
                </c:pt>
                <c:pt idx="1">
                  <c:v>Baseline</c:v>
                </c:pt>
                <c:pt idx="2">
                  <c:v>Revenge of the Nerds</c:v>
                </c:pt>
                <c:pt idx="3">
                  <c:v>Blue Planet</c:v>
                </c:pt>
                <c:pt idx="4">
                  <c:v>Ashes and Diamonds</c:v>
                </c:pt>
                <c:pt idx="5">
                  <c:v>Last Call at the Oasis</c:v>
                </c:pt>
              </c:strCache>
            </c:strRef>
          </c:cat>
          <c:val>
            <c:numRef>
              <c:f>Dwellings!$B$24:$G$24</c:f>
              <c:numCache>
                <c:formatCode>0%</c:formatCode>
                <c:ptCount val="6"/>
                <c:pt idx="0">
                  <c:v>3.9785755424263103E-2</c:v>
                </c:pt>
                <c:pt idx="1">
                  <c:v>4.3024824872165898E-2</c:v>
                </c:pt>
                <c:pt idx="2">
                  <c:v>4.3482373135470667E-2</c:v>
                </c:pt>
                <c:pt idx="3">
                  <c:v>3.8796311004667759E-2</c:v>
                </c:pt>
                <c:pt idx="4">
                  <c:v>3.988566876129758E-2</c:v>
                </c:pt>
                <c:pt idx="5">
                  <c:v>3.8626266867965782E-2</c:v>
                </c:pt>
              </c:numCache>
            </c:numRef>
          </c:val>
          <c:extLst xmlns:c16r2="http://schemas.microsoft.com/office/drawing/2015/06/chart">
            <c:ext xmlns:c16="http://schemas.microsoft.com/office/drawing/2014/chart" uri="{C3380CC4-5D6E-409C-BE32-E72D297353CC}">
              <c16:uniqueId val="{00000007-DFD4-43B0-B820-B9A9BA9AE320}"/>
            </c:ext>
          </c:extLst>
        </c:ser>
        <c:ser>
          <c:idx val="4"/>
          <c:order val="4"/>
          <c:tx>
            <c:strRef>
              <c:f>Dwellings!$A$25</c:f>
              <c:strCache>
                <c:ptCount val="1"/>
              </c:strCache>
            </c:strRef>
          </c:tx>
          <c:invertIfNegative val="0"/>
          <c:dPt>
            <c:idx val="0"/>
            <c:invertIfNegative val="0"/>
            <c:bubble3D val="0"/>
            <c:extLst xmlns:c16r2="http://schemas.microsoft.com/office/drawing/2015/06/chart">
              <c:ext xmlns:c16="http://schemas.microsoft.com/office/drawing/2014/chart" uri="{C3380CC4-5D6E-409C-BE32-E72D297353CC}">
                <c16:uniqueId val="{00000008-DFD4-43B0-B820-B9A9BA9AE320}"/>
              </c:ext>
            </c:extLst>
          </c:dPt>
          <c:dLbls>
            <c:spPr>
              <a:noFill/>
              <a:ln>
                <a:noFill/>
              </a:ln>
              <a:effectLst/>
            </c:spPr>
            <c:txPr>
              <a:bodyPr/>
              <a:lstStyle/>
              <a:p>
                <a:pPr>
                  <a:defRPr sz="1400"/>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Dwellings!$B$20:$G$20</c:f>
              <c:strCache>
                <c:ptCount val="6"/>
                <c:pt idx="0">
                  <c:v>Year 2008</c:v>
                </c:pt>
                <c:pt idx="1">
                  <c:v>Baseline</c:v>
                </c:pt>
                <c:pt idx="2">
                  <c:v>Revenge of the Nerds</c:v>
                </c:pt>
                <c:pt idx="3">
                  <c:v>Blue Planet</c:v>
                </c:pt>
                <c:pt idx="4">
                  <c:v>Ashes and Diamonds</c:v>
                </c:pt>
                <c:pt idx="5">
                  <c:v>Last Call at the Oasis</c:v>
                </c:pt>
              </c:strCache>
            </c:strRef>
          </c:cat>
          <c:val>
            <c:numRef>
              <c:f>Dwellings!$B$25:$G$25</c:f>
              <c:numCache>
                <c:formatCode>General</c:formatCode>
                <c:ptCount val="6"/>
              </c:numCache>
            </c:numRef>
          </c:val>
          <c:extLst xmlns:c16r2="http://schemas.microsoft.com/office/drawing/2015/06/chart">
            <c:ext xmlns:c16="http://schemas.microsoft.com/office/drawing/2014/chart" uri="{C3380CC4-5D6E-409C-BE32-E72D297353CC}">
              <c16:uniqueId val="{00000009-DFD4-43B0-B820-B9A9BA9AE320}"/>
            </c:ext>
          </c:extLst>
        </c:ser>
        <c:dLbls>
          <c:showLegendKey val="0"/>
          <c:showVal val="1"/>
          <c:showCatName val="0"/>
          <c:showSerName val="0"/>
          <c:showPercent val="0"/>
          <c:showBubbleSize val="0"/>
        </c:dLbls>
        <c:gapWidth val="150"/>
        <c:overlap val="100"/>
        <c:axId val="33724288"/>
        <c:axId val="33725824"/>
      </c:barChart>
      <c:catAx>
        <c:axId val="33724288"/>
        <c:scaling>
          <c:orientation val="minMax"/>
        </c:scaling>
        <c:delete val="0"/>
        <c:axPos val="b"/>
        <c:numFmt formatCode="General" sourceLinked="0"/>
        <c:majorTickMark val="out"/>
        <c:minorTickMark val="none"/>
        <c:tickLblPos val="nextTo"/>
        <c:txPr>
          <a:bodyPr/>
          <a:lstStyle/>
          <a:p>
            <a:pPr>
              <a:defRPr sz="1400"/>
            </a:pPr>
            <a:endParaRPr lang="en-US"/>
          </a:p>
        </c:txPr>
        <c:crossAx val="33725824"/>
        <c:crosses val="autoZero"/>
        <c:auto val="1"/>
        <c:lblAlgn val="ctr"/>
        <c:lblOffset val="100"/>
        <c:noMultiLvlLbl val="1"/>
      </c:catAx>
      <c:valAx>
        <c:axId val="33725824"/>
        <c:scaling>
          <c:orientation val="minMax"/>
        </c:scaling>
        <c:delete val="0"/>
        <c:axPos val="l"/>
        <c:majorGridlines/>
        <c:numFmt formatCode="0%" sourceLinked="1"/>
        <c:majorTickMark val="out"/>
        <c:minorTickMark val="none"/>
        <c:tickLblPos val="nextTo"/>
        <c:txPr>
          <a:bodyPr/>
          <a:lstStyle/>
          <a:p>
            <a:pPr>
              <a:defRPr sz="1400"/>
            </a:pPr>
            <a:endParaRPr lang="en-US"/>
          </a:p>
        </c:txPr>
        <c:crossAx val="33724288"/>
        <c:crosses val="autoZero"/>
        <c:crossBetween val="between"/>
      </c:valAx>
    </c:plotArea>
    <c:legend>
      <c:legendPos val="r"/>
      <c:layout/>
      <c:overlay val="0"/>
      <c:txPr>
        <a:bodyPr/>
        <a:lstStyle/>
        <a:p>
          <a:pPr>
            <a:defRPr sz="14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'C:\Users\dengelbe\Downloads\[Charts for Website (1).xlsx]Icon Chart'!$B$6</c:f>
              <c:strCache>
                <c:ptCount val="1"/>
                <c:pt idx="0">
                  <c:v>Blue Planet</c:v>
                </c:pt>
              </c:strCache>
            </c:strRef>
          </c:tx>
          <c:invertIfNegative val="0"/>
          <c:cat>
            <c:strRef>
              <c:f>'C:\Users\dengelbe\Downloads\[Charts for Website (1).xlsx]Icon Chart'!$A$7:$A$9</c:f>
              <c:strCache>
                <c:ptCount val="3"/>
                <c:pt idx="0">
                  <c:v>Fuel</c:v>
                </c:pt>
                <c:pt idx="1">
                  <c:v>Gov.</c:v>
                </c:pt>
                <c:pt idx="2">
                  <c:v>Tech</c:v>
                </c:pt>
              </c:strCache>
            </c:strRef>
          </c:cat>
          <c:val>
            <c:numRef>
              <c:f>'C:\Users\dengelbe\Downloads\[Charts for Website (1).xlsx]Icon Chart'!$B$7:$B$9</c:f>
              <c:numCache>
                <c:formatCode>General</c:formatCode>
                <c:ptCount val="3"/>
                <c:pt idx="0">
                  <c:v>3</c:v>
                </c:pt>
                <c:pt idx="1">
                  <c:v>1</c:v>
                </c:pt>
                <c:pt idx="2">
                  <c:v>4</c:v>
                </c:pt>
              </c:numCache>
            </c:numRef>
          </c:val>
          <c:extLst xmlns:c16r2="http://schemas.microsoft.com/office/drawing/2015/06/chart">
            <c:ext xmlns:c16="http://schemas.microsoft.com/office/drawing/2014/chart" uri="{C3380CC4-5D6E-409C-BE32-E72D297353CC}">
              <c16:uniqueId val="{00000000-6958-4B45-A7A5-C529E5D82918}"/>
            </c:ext>
          </c:extLst>
        </c:ser>
        <c:dLbls>
          <c:showLegendKey val="0"/>
          <c:showVal val="0"/>
          <c:showCatName val="0"/>
          <c:showSerName val="0"/>
          <c:showPercent val="0"/>
          <c:showBubbleSize val="0"/>
        </c:dLbls>
        <c:gapWidth val="150"/>
        <c:axId val="3377792"/>
        <c:axId val="3383680"/>
      </c:barChart>
      <c:catAx>
        <c:axId val="3377792"/>
        <c:scaling>
          <c:orientation val="minMax"/>
        </c:scaling>
        <c:delete val="0"/>
        <c:axPos val="b"/>
        <c:numFmt formatCode="General" sourceLinked="0"/>
        <c:majorTickMark val="out"/>
        <c:minorTickMark val="none"/>
        <c:tickLblPos val="high"/>
        <c:txPr>
          <a:bodyPr/>
          <a:lstStyle/>
          <a:p>
            <a:pPr>
              <a:defRPr sz="1600"/>
            </a:pPr>
            <a:endParaRPr lang="en-US"/>
          </a:p>
        </c:txPr>
        <c:crossAx val="3383680"/>
        <c:crosses val="autoZero"/>
        <c:auto val="1"/>
        <c:lblAlgn val="ctr"/>
        <c:lblOffset val="100"/>
        <c:noMultiLvlLbl val="0"/>
      </c:catAx>
      <c:valAx>
        <c:axId val="3383680"/>
        <c:scaling>
          <c:orientation val="minMax"/>
          <c:max val="6"/>
          <c:min val="-6"/>
        </c:scaling>
        <c:delete val="1"/>
        <c:axPos val="l"/>
        <c:numFmt formatCode="General" sourceLinked="1"/>
        <c:majorTickMark val="out"/>
        <c:minorTickMark val="none"/>
        <c:tickLblPos val="nextTo"/>
        <c:crossAx val="3377792"/>
        <c:crosses val="autoZero"/>
        <c:crossBetween val="between"/>
      </c:valAx>
    </c:plotArea>
    <c:plotVisOnly val="1"/>
    <c:dispBlanksAs val="gap"/>
    <c:showDLblsOverMax val="0"/>
  </c:chart>
  <c:spPr>
    <a:ln>
      <a:noFill/>
    </a:ln>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a:lstStyle/>
          <a:p>
            <a:pPr>
              <a:defRPr sz="2400"/>
            </a:pPr>
            <a:r>
              <a:rPr lang="en-US" sz="2400" dirty="0" smtClean="0"/>
              <a:t>Housing Costs</a:t>
            </a:r>
            <a:r>
              <a:rPr lang="en-US" sz="2400" baseline="0" dirty="0" smtClean="0"/>
              <a:t> Relative to 2008 by Unit Type</a:t>
            </a:r>
            <a:endParaRPr lang="en-US" sz="2400" dirty="0"/>
          </a:p>
        </c:rich>
      </c:tx>
      <c:layout/>
      <c:overlay val="0"/>
    </c:title>
    <c:autoTitleDeleted val="0"/>
    <c:plotArea>
      <c:layout/>
      <c:barChart>
        <c:barDir val="col"/>
        <c:grouping val="clustered"/>
        <c:varyColors val="0"/>
        <c:ser>
          <c:idx val="0"/>
          <c:order val="0"/>
          <c:tx>
            <c:strRef>
              <c:f>Dwellings!$A$35</c:f>
              <c:strCache>
                <c:ptCount val="1"/>
                <c:pt idx="0">
                  <c:v>Single Family Detached</c:v>
                </c:pt>
              </c:strCache>
            </c:strRef>
          </c:tx>
          <c:invertIfNegative val="0"/>
          <c:cat>
            <c:strRef>
              <c:f>Dwellings!$C$34:$G$34</c:f>
              <c:strCache>
                <c:ptCount val="5"/>
                <c:pt idx="0">
                  <c:v>Baseline</c:v>
                </c:pt>
                <c:pt idx="1">
                  <c:v>Revenge of the Nerds</c:v>
                </c:pt>
                <c:pt idx="2">
                  <c:v>Blue Planet</c:v>
                </c:pt>
                <c:pt idx="3">
                  <c:v>Ashes and Diamonds</c:v>
                </c:pt>
                <c:pt idx="4">
                  <c:v>Last Call at the Oasis</c:v>
                </c:pt>
              </c:strCache>
            </c:strRef>
          </c:cat>
          <c:val>
            <c:numRef>
              <c:f>Dwellings!$C$35:$G$35</c:f>
              <c:numCache>
                <c:formatCode>0%</c:formatCode>
                <c:ptCount val="5"/>
                <c:pt idx="0">
                  <c:v>0.46193999225743032</c:v>
                </c:pt>
                <c:pt idx="1">
                  <c:v>0.34142276442635944</c:v>
                </c:pt>
                <c:pt idx="2">
                  <c:v>6.2455033726129594E-2</c:v>
                </c:pt>
                <c:pt idx="3">
                  <c:v>0.12813564857834714</c:v>
                </c:pt>
                <c:pt idx="4">
                  <c:v>-1.2701576264592673E-2</c:v>
                </c:pt>
              </c:numCache>
            </c:numRef>
          </c:val>
          <c:extLst xmlns:c16r2="http://schemas.microsoft.com/office/drawing/2015/06/chart">
            <c:ext xmlns:c16="http://schemas.microsoft.com/office/drawing/2014/chart" uri="{C3380CC4-5D6E-409C-BE32-E72D297353CC}">
              <c16:uniqueId val="{00000000-E8D8-4266-A890-A46F268246E0}"/>
            </c:ext>
          </c:extLst>
        </c:ser>
        <c:ser>
          <c:idx val="1"/>
          <c:order val="1"/>
          <c:tx>
            <c:strRef>
              <c:f>Dwellings!$A$36</c:f>
              <c:strCache>
                <c:ptCount val="1"/>
                <c:pt idx="0">
                  <c:v>Single Family Attached</c:v>
                </c:pt>
              </c:strCache>
            </c:strRef>
          </c:tx>
          <c:invertIfNegative val="0"/>
          <c:cat>
            <c:strRef>
              <c:f>Dwellings!$C$34:$G$34</c:f>
              <c:strCache>
                <c:ptCount val="5"/>
                <c:pt idx="0">
                  <c:v>Baseline</c:v>
                </c:pt>
                <c:pt idx="1">
                  <c:v>Revenge of the Nerds</c:v>
                </c:pt>
                <c:pt idx="2">
                  <c:v>Blue Planet</c:v>
                </c:pt>
                <c:pt idx="3">
                  <c:v>Ashes and Diamonds</c:v>
                </c:pt>
                <c:pt idx="4">
                  <c:v>Last Call at the Oasis</c:v>
                </c:pt>
              </c:strCache>
            </c:strRef>
          </c:cat>
          <c:val>
            <c:numRef>
              <c:f>Dwellings!$C$36:$G$36</c:f>
              <c:numCache>
                <c:formatCode>0%</c:formatCode>
                <c:ptCount val="5"/>
                <c:pt idx="0">
                  <c:v>0.50886402600349068</c:v>
                </c:pt>
                <c:pt idx="1">
                  <c:v>0.40660852867244013</c:v>
                </c:pt>
                <c:pt idx="2">
                  <c:v>0.15029665930676894</c:v>
                </c:pt>
                <c:pt idx="3">
                  <c:v>0.17233469856289196</c:v>
                </c:pt>
                <c:pt idx="4">
                  <c:v>9.4377849774386569E-2</c:v>
                </c:pt>
              </c:numCache>
            </c:numRef>
          </c:val>
          <c:extLst xmlns:c16r2="http://schemas.microsoft.com/office/drawing/2015/06/chart">
            <c:ext xmlns:c16="http://schemas.microsoft.com/office/drawing/2014/chart" uri="{C3380CC4-5D6E-409C-BE32-E72D297353CC}">
              <c16:uniqueId val="{00000001-E8D8-4266-A890-A46F268246E0}"/>
            </c:ext>
          </c:extLst>
        </c:ser>
        <c:ser>
          <c:idx val="2"/>
          <c:order val="2"/>
          <c:tx>
            <c:strRef>
              <c:f>Dwellings!$A$37</c:f>
              <c:strCache>
                <c:ptCount val="1"/>
                <c:pt idx="0">
                  <c:v>Multifamily 2-4</c:v>
                </c:pt>
              </c:strCache>
            </c:strRef>
          </c:tx>
          <c:invertIfNegative val="0"/>
          <c:cat>
            <c:strRef>
              <c:f>Dwellings!$C$34:$G$34</c:f>
              <c:strCache>
                <c:ptCount val="5"/>
                <c:pt idx="0">
                  <c:v>Baseline</c:v>
                </c:pt>
                <c:pt idx="1">
                  <c:v>Revenge of the Nerds</c:v>
                </c:pt>
                <c:pt idx="2">
                  <c:v>Blue Planet</c:v>
                </c:pt>
                <c:pt idx="3">
                  <c:v>Ashes and Diamonds</c:v>
                </c:pt>
                <c:pt idx="4">
                  <c:v>Last Call at the Oasis</c:v>
                </c:pt>
              </c:strCache>
            </c:strRef>
          </c:cat>
          <c:val>
            <c:numRef>
              <c:f>Dwellings!$C$37:$G$37</c:f>
              <c:numCache>
                <c:formatCode>0%</c:formatCode>
                <c:ptCount val="5"/>
                <c:pt idx="0">
                  <c:v>0.40922621319681207</c:v>
                </c:pt>
                <c:pt idx="1">
                  <c:v>0.30119007335104375</c:v>
                </c:pt>
                <c:pt idx="2">
                  <c:v>7.5974643008180243E-2</c:v>
                </c:pt>
                <c:pt idx="3">
                  <c:v>0.12205879991363755</c:v>
                </c:pt>
                <c:pt idx="4">
                  <c:v>5.2700758362579148E-2</c:v>
                </c:pt>
              </c:numCache>
            </c:numRef>
          </c:val>
          <c:extLst xmlns:c16r2="http://schemas.microsoft.com/office/drawing/2015/06/chart">
            <c:ext xmlns:c16="http://schemas.microsoft.com/office/drawing/2014/chart" uri="{C3380CC4-5D6E-409C-BE32-E72D297353CC}">
              <c16:uniqueId val="{00000002-E8D8-4266-A890-A46F268246E0}"/>
            </c:ext>
          </c:extLst>
        </c:ser>
        <c:ser>
          <c:idx val="3"/>
          <c:order val="3"/>
          <c:tx>
            <c:strRef>
              <c:f>Dwellings!$A$38</c:f>
              <c:strCache>
                <c:ptCount val="1"/>
                <c:pt idx="0">
                  <c:v>Multifamily 5+</c:v>
                </c:pt>
              </c:strCache>
            </c:strRef>
          </c:tx>
          <c:invertIfNegative val="0"/>
          <c:cat>
            <c:strRef>
              <c:f>Dwellings!$C$34:$G$34</c:f>
              <c:strCache>
                <c:ptCount val="5"/>
                <c:pt idx="0">
                  <c:v>Baseline</c:v>
                </c:pt>
                <c:pt idx="1">
                  <c:v>Revenge of the Nerds</c:v>
                </c:pt>
                <c:pt idx="2">
                  <c:v>Blue Planet</c:v>
                </c:pt>
                <c:pt idx="3">
                  <c:v>Ashes and Diamonds</c:v>
                </c:pt>
                <c:pt idx="4">
                  <c:v>Last Call at the Oasis</c:v>
                </c:pt>
              </c:strCache>
            </c:strRef>
          </c:cat>
          <c:val>
            <c:numRef>
              <c:f>Dwellings!$C$38:$G$38</c:f>
              <c:numCache>
                <c:formatCode>0%</c:formatCode>
                <c:ptCount val="5"/>
                <c:pt idx="0">
                  <c:v>0.54417143794696932</c:v>
                </c:pt>
                <c:pt idx="1">
                  <c:v>0.44495553494305096</c:v>
                </c:pt>
                <c:pt idx="2">
                  <c:v>0.15989393632359672</c:v>
                </c:pt>
                <c:pt idx="3">
                  <c:v>0.2289823441662544</c:v>
                </c:pt>
                <c:pt idx="4">
                  <c:v>0.14871624292056707</c:v>
                </c:pt>
              </c:numCache>
            </c:numRef>
          </c:val>
          <c:extLst xmlns:c16r2="http://schemas.microsoft.com/office/drawing/2015/06/chart">
            <c:ext xmlns:c16="http://schemas.microsoft.com/office/drawing/2014/chart" uri="{C3380CC4-5D6E-409C-BE32-E72D297353CC}">
              <c16:uniqueId val="{00000003-E8D8-4266-A890-A46F268246E0}"/>
            </c:ext>
          </c:extLst>
        </c:ser>
        <c:ser>
          <c:idx val="4"/>
          <c:order val="4"/>
          <c:tx>
            <c:strRef>
              <c:f>Dwellings!$A$39</c:f>
              <c:strCache>
                <c:ptCount val="1"/>
                <c:pt idx="0">
                  <c:v>Mobile Homes</c:v>
                </c:pt>
              </c:strCache>
            </c:strRef>
          </c:tx>
          <c:invertIfNegative val="0"/>
          <c:cat>
            <c:strRef>
              <c:f>Dwellings!$C$34:$G$34</c:f>
              <c:strCache>
                <c:ptCount val="5"/>
                <c:pt idx="0">
                  <c:v>Baseline</c:v>
                </c:pt>
                <c:pt idx="1">
                  <c:v>Revenge of the Nerds</c:v>
                </c:pt>
                <c:pt idx="2">
                  <c:v>Blue Planet</c:v>
                </c:pt>
                <c:pt idx="3">
                  <c:v>Ashes and Diamonds</c:v>
                </c:pt>
                <c:pt idx="4">
                  <c:v>Last Call at the Oasis</c:v>
                </c:pt>
              </c:strCache>
            </c:strRef>
          </c:cat>
          <c:val>
            <c:numRef>
              <c:f>Dwellings!$C$39:$G$39</c:f>
              <c:numCache>
                <c:formatCode>0%</c:formatCode>
                <c:ptCount val="5"/>
                <c:pt idx="0">
                  <c:v>0.26372615828254453</c:v>
                </c:pt>
                <c:pt idx="1">
                  <c:v>0.15392834748801243</c:v>
                </c:pt>
                <c:pt idx="2">
                  <c:v>-3.0957982015017316E-2</c:v>
                </c:pt>
                <c:pt idx="3">
                  <c:v>-4.6851706224531053E-3</c:v>
                </c:pt>
                <c:pt idx="4">
                  <c:v>-0.10539256349696469</c:v>
                </c:pt>
              </c:numCache>
            </c:numRef>
          </c:val>
          <c:extLst xmlns:c16r2="http://schemas.microsoft.com/office/drawing/2015/06/chart">
            <c:ext xmlns:c16="http://schemas.microsoft.com/office/drawing/2014/chart" uri="{C3380CC4-5D6E-409C-BE32-E72D297353CC}">
              <c16:uniqueId val="{00000004-E8D8-4266-A890-A46F268246E0}"/>
            </c:ext>
          </c:extLst>
        </c:ser>
        <c:dLbls>
          <c:showLegendKey val="0"/>
          <c:showVal val="0"/>
          <c:showCatName val="0"/>
          <c:showSerName val="0"/>
          <c:showPercent val="0"/>
          <c:showBubbleSize val="0"/>
        </c:dLbls>
        <c:gapWidth val="150"/>
        <c:axId val="33752576"/>
        <c:axId val="33754112"/>
      </c:barChart>
      <c:catAx>
        <c:axId val="33752576"/>
        <c:scaling>
          <c:orientation val="minMax"/>
        </c:scaling>
        <c:delete val="0"/>
        <c:axPos val="b"/>
        <c:numFmt formatCode="General" sourceLinked="0"/>
        <c:majorTickMark val="out"/>
        <c:minorTickMark val="none"/>
        <c:tickLblPos val="low"/>
        <c:txPr>
          <a:bodyPr/>
          <a:lstStyle/>
          <a:p>
            <a:pPr>
              <a:defRPr sz="1400"/>
            </a:pPr>
            <a:endParaRPr lang="en-US"/>
          </a:p>
        </c:txPr>
        <c:crossAx val="33754112"/>
        <c:crosses val="autoZero"/>
        <c:auto val="1"/>
        <c:lblAlgn val="ctr"/>
        <c:lblOffset val="100"/>
        <c:noMultiLvlLbl val="0"/>
      </c:catAx>
      <c:valAx>
        <c:axId val="33754112"/>
        <c:scaling>
          <c:orientation val="minMax"/>
        </c:scaling>
        <c:delete val="0"/>
        <c:axPos val="l"/>
        <c:majorGridlines>
          <c:spPr>
            <a:ln>
              <a:solidFill>
                <a:schemeClr val="bg1">
                  <a:lumMod val="85000"/>
                </a:schemeClr>
              </a:solidFill>
            </a:ln>
          </c:spPr>
        </c:majorGridlines>
        <c:title>
          <c:tx>
            <c:rich>
              <a:bodyPr rot="-5400000" vert="horz"/>
              <a:lstStyle/>
              <a:p>
                <a:pPr>
                  <a:defRPr sz="1200"/>
                </a:pPr>
                <a:r>
                  <a:rPr lang="en-US" sz="1200" dirty="0" smtClean="0"/>
                  <a:t>Percent Increase in</a:t>
                </a:r>
                <a:r>
                  <a:rPr lang="en-US" sz="1200" baseline="0" dirty="0" smtClean="0"/>
                  <a:t> Housing Cost</a:t>
                </a:r>
                <a:endParaRPr lang="en-US" sz="1200" dirty="0"/>
              </a:p>
            </c:rich>
          </c:tx>
          <c:layout/>
          <c:overlay val="0"/>
        </c:title>
        <c:numFmt formatCode="0%" sourceLinked="1"/>
        <c:majorTickMark val="out"/>
        <c:minorTickMark val="none"/>
        <c:tickLblPos val="nextTo"/>
        <c:spPr>
          <a:ln>
            <a:noFill/>
          </a:ln>
        </c:spPr>
        <c:txPr>
          <a:bodyPr/>
          <a:lstStyle/>
          <a:p>
            <a:pPr>
              <a:defRPr sz="1400"/>
            </a:pPr>
            <a:endParaRPr lang="en-US"/>
          </a:p>
        </c:txPr>
        <c:crossAx val="33752576"/>
        <c:crosses val="autoZero"/>
        <c:crossBetween val="between"/>
      </c:valAx>
    </c:plotArea>
    <c:legend>
      <c:legendPos val="r"/>
      <c:layout/>
      <c:overlay val="0"/>
      <c:txPr>
        <a:bodyPr/>
        <a:lstStyle/>
        <a:p>
          <a:pPr>
            <a:defRPr sz="1400"/>
          </a:pPr>
          <a:endParaRPr lang="en-US"/>
        </a:p>
      </c:txPr>
    </c:legend>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2400" dirty="0" smtClean="0"/>
              <a:t>Cost of Housing Relative</a:t>
            </a:r>
            <a:r>
              <a:rPr lang="en-US" sz="2400" baseline="0" dirty="0" smtClean="0"/>
              <a:t> to 2008 by Income Level</a:t>
            </a:r>
            <a:endParaRPr lang="en-US" sz="2400" dirty="0"/>
          </a:p>
        </c:rich>
      </c:tx>
      <c:layout/>
      <c:overlay val="0"/>
    </c:title>
    <c:autoTitleDeleted val="0"/>
    <c:plotArea>
      <c:layout/>
      <c:barChart>
        <c:barDir val="col"/>
        <c:grouping val="clustered"/>
        <c:varyColors val="0"/>
        <c:ser>
          <c:idx val="1"/>
          <c:order val="1"/>
          <c:tx>
            <c:strRef>
              <c:f>RentIncome!$D$13</c:f>
              <c:strCache>
                <c:ptCount val="1"/>
                <c:pt idx="0">
                  <c:v>Revenge of the Nerds</c:v>
                </c:pt>
              </c:strCache>
            </c:strRef>
          </c:tx>
          <c:spPr>
            <a:solidFill>
              <a:srgbClr val="7030A0"/>
            </a:solidFill>
          </c:spPr>
          <c:invertIfNegative val="0"/>
          <c:cat>
            <c:numRef>
              <c:f>RentIncome!$A$14:$A$23</c:f>
              <c:numCache>
                <c:formatCode>"$"#,##0_);[Red]\("$"#,##0\)</c:formatCode>
                <c:ptCount val="10"/>
                <c:pt idx="0">
                  <c:v>10000</c:v>
                </c:pt>
                <c:pt idx="1">
                  <c:v>20000</c:v>
                </c:pt>
                <c:pt idx="2">
                  <c:v>30000</c:v>
                </c:pt>
                <c:pt idx="3">
                  <c:v>40000</c:v>
                </c:pt>
                <c:pt idx="4">
                  <c:v>50000</c:v>
                </c:pt>
                <c:pt idx="5">
                  <c:v>60000</c:v>
                </c:pt>
                <c:pt idx="6">
                  <c:v>70000</c:v>
                </c:pt>
                <c:pt idx="7">
                  <c:v>80000</c:v>
                </c:pt>
                <c:pt idx="8">
                  <c:v>90000</c:v>
                </c:pt>
                <c:pt idx="9">
                  <c:v>100000</c:v>
                </c:pt>
              </c:numCache>
            </c:numRef>
          </c:cat>
          <c:val>
            <c:numRef>
              <c:f>RentIncome!$D$14:$D$23</c:f>
              <c:numCache>
                <c:formatCode>0%</c:formatCode>
                <c:ptCount val="10"/>
                <c:pt idx="0">
                  <c:v>0.58163265306122458</c:v>
                </c:pt>
                <c:pt idx="1">
                  <c:v>0.61993243243243246</c:v>
                </c:pt>
                <c:pt idx="2">
                  <c:v>0.5821371610845294</c:v>
                </c:pt>
                <c:pt idx="3">
                  <c:v>0.52279635258358659</c:v>
                </c:pt>
                <c:pt idx="4">
                  <c:v>0.4739130434782608</c:v>
                </c:pt>
                <c:pt idx="5">
                  <c:v>0.42541436464088389</c:v>
                </c:pt>
                <c:pt idx="6">
                  <c:v>0.36856010568031694</c:v>
                </c:pt>
                <c:pt idx="7">
                  <c:v>0.32156368221941989</c:v>
                </c:pt>
                <c:pt idx="8">
                  <c:v>0.27046263345195731</c:v>
                </c:pt>
                <c:pt idx="9">
                  <c:v>8.3333333333333259E-2</c:v>
                </c:pt>
              </c:numCache>
            </c:numRef>
          </c:val>
          <c:extLst xmlns:c16r2="http://schemas.microsoft.com/office/drawing/2015/06/chart">
            <c:ext xmlns:c16="http://schemas.microsoft.com/office/drawing/2014/chart" uri="{C3380CC4-5D6E-409C-BE32-E72D297353CC}">
              <c16:uniqueId val="{00000000-086F-4FDD-A55B-4422F95DBA93}"/>
            </c:ext>
          </c:extLst>
        </c:ser>
        <c:ser>
          <c:idx val="2"/>
          <c:order val="2"/>
          <c:tx>
            <c:strRef>
              <c:f>RentIncome!$E$13</c:f>
              <c:strCache>
                <c:ptCount val="1"/>
                <c:pt idx="0">
                  <c:v>Blue Planet</c:v>
                </c:pt>
              </c:strCache>
            </c:strRef>
          </c:tx>
          <c:spPr>
            <a:solidFill>
              <a:srgbClr val="0070C0"/>
            </a:solidFill>
          </c:spPr>
          <c:invertIfNegative val="0"/>
          <c:cat>
            <c:numRef>
              <c:f>RentIncome!$A$14:$A$23</c:f>
              <c:numCache>
                <c:formatCode>"$"#,##0_);[Red]\("$"#,##0\)</c:formatCode>
                <c:ptCount val="10"/>
                <c:pt idx="0">
                  <c:v>10000</c:v>
                </c:pt>
                <c:pt idx="1">
                  <c:v>20000</c:v>
                </c:pt>
                <c:pt idx="2">
                  <c:v>30000</c:v>
                </c:pt>
                <c:pt idx="3">
                  <c:v>40000</c:v>
                </c:pt>
                <c:pt idx="4">
                  <c:v>50000</c:v>
                </c:pt>
                <c:pt idx="5">
                  <c:v>60000</c:v>
                </c:pt>
                <c:pt idx="6">
                  <c:v>70000</c:v>
                </c:pt>
                <c:pt idx="7">
                  <c:v>80000</c:v>
                </c:pt>
                <c:pt idx="8">
                  <c:v>90000</c:v>
                </c:pt>
                <c:pt idx="9">
                  <c:v>100000</c:v>
                </c:pt>
              </c:numCache>
            </c:numRef>
          </c:cat>
          <c:val>
            <c:numRef>
              <c:f>RentIncome!$E$14:$E$23</c:f>
              <c:numCache>
                <c:formatCode>0%</c:formatCode>
                <c:ptCount val="10"/>
                <c:pt idx="0">
                  <c:v>0.3197278911564625</c:v>
                </c:pt>
                <c:pt idx="1">
                  <c:v>0.34628378378378377</c:v>
                </c:pt>
                <c:pt idx="2">
                  <c:v>0.27591706539074967</c:v>
                </c:pt>
                <c:pt idx="3">
                  <c:v>0.21580547112462001</c:v>
                </c:pt>
                <c:pt idx="4">
                  <c:v>0.18840579710144922</c:v>
                </c:pt>
                <c:pt idx="5">
                  <c:v>0.14226519337016574</c:v>
                </c:pt>
                <c:pt idx="6">
                  <c:v>8.5865257595772793E-2</c:v>
                </c:pt>
                <c:pt idx="7">
                  <c:v>5.296343001261028E-2</c:v>
                </c:pt>
                <c:pt idx="8">
                  <c:v>9.4899169632265412E-3</c:v>
                </c:pt>
                <c:pt idx="9">
                  <c:v>-0.12172284644194753</c:v>
                </c:pt>
              </c:numCache>
            </c:numRef>
          </c:val>
          <c:extLst xmlns:c16r2="http://schemas.microsoft.com/office/drawing/2015/06/chart">
            <c:ext xmlns:c16="http://schemas.microsoft.com/office/drawing/2014/chart" uri="{C3380CC4-5D6E-409C-BE32-E72D297353CC}">
              <c16:uniqueId val="{00000001-086F-4FDD-A55B-4422F95DBA93}"/>
            </c:ext>
          </c:extLst>
        </c:ser>
        <c:ser>
          <c:idx val="3"/>
          <c:order val="3"/>
          <c:tx>
            <c:strRef>
              <c:f>RentIncome!$F$13</c:f>
              <c:strCache>
                <c:ptCount val="1"/>
                <c:pt idx="0">
                  <c:v>Ashes and Diamonds</c:v>
                </c:pt>
              </c:strCache>
            </c:strRef>
          </c:tx>
          <c:spPr>
            <a:solidFill>
              <a:srgbClr val="FF0000"/>
            </a:solidFill>
          </c:spPr>
          <c:invertIfNegative val="0"/>
          <c:cat>
            <c:numRef>
              <c:f>RentIncome!$A$14:$A$23</c:f>
              <c:numCache>
                <c:formatCode>"$"#,##0_);[Red]\("$"#,##0\)</c:formatCode>
                <c:ptCount val="10"/>
                <c:pt idx="0">
                  <c:v>10000</c:v>
                </c:pt>
                <c:pt idx="1">
                  <c:v>20000</c:v>
                </c:pt>
                <c:pt idx="2">
                  <c:v>30000</c:v>
                </c:pt>
                <c:pt idx="3">
                  <c:v>40000</c:v>
                </c:pt>
                <c:pt idx="4">
                  <c:v>50000</c:v>
                </c:pt>
                <c:pt idx="5">
                  <c:v>60000</c:v>
                </c:pt>
                <c:pt idx="6">
                  <c:v>70000</c:v>
                </c:pt>
                <c:pt idx="7">
                  <c:v>80000</c:v>
                </c:pt>
                <c:pt idx="8">
                  <c:v>90000</c:v>
                </c:pt>
                <c:pt idx="9">
                  <c:v>100000</c:v>
                </c:pt>
              </c:numCache>
            </c:numRef>
          </c:cat>
          <c:val>
            <c:numRef>
              <c:f>RentIncome!$F$14:$F$23</c:f>
              <c:numCache>
                <c:formatCode>0%</c:formatCode>
                <c:ptCount val="10"/>
                <c:pt idx="0">
                  <c:v>0.41666666666666674</c:v>
                </c:pt>
                <c:pt idx="1">
                  <c:v>0.45270270270270263</c:v>
                </c:pt>
                <c:pt idx="2">
                  <c:v>0.40829346092503993</c:v>
                </c:pt>
                <c:pt idx="3">
                  <c:v>0.34042553191489366</c:v>
                </c:pt>
                <c:pt idx="4">
                  <c:v>0.26811594202898559</c:v>
                </c:pt>
                <c:pt idx="5">
                  <c:v>0.21546961325966851</c:v>
                </c:pt>
                <c:pt idx="6">
                  <c:v>0.16776750330250989</c:v>
                </c:pt>
                <c:pt idx="7">
                  <c:v>0.12862547288776804</c:v>
                </c:pt>
                <c:pt idx="8">
                  <c:v>7.4733096085409345E-2</c:v>
                </c:pt>
                <c:pt idx="9">
                  <c:v>-9.1760299625468167E-2</c:v>
                </c:pt>
              </c:numCache>
            </c:numRef>
          </c:val>
          <c:extLst xmlns:c16r2="http://schemas.microsoft.com/office/drawing/2015/06/chart">
            <c:ext xmlns:c16="http://schemas.microsoft.com/office/drawing/2014/chart" uri="{C3380CC4-5D6E-409C-BE32-E72D297353CC}">
              <c16:uniqueId val="{00000002-086F-4FDD-A55B-4422F95DBA93}"/>
            </c:ext>
          </c:extLst>
        </c:ser>
        <c:ser>
          <c:idx val="4"/>
          <c:order val="4"/>
          <c:tx>
            <c:strRef>
              <c:f>RentIncome!$G$13</c:f>
              <c:strCache>
                <c:ptCount val="1"/>
                <c:pt idx="0">
                  <c:v>Last Call at the Oasis</c:v>
                </c:pt>
              </c:strCache>
            </c:strRef>
          </c:tx>
          <c:spPr>
            <a:solidFill>
              <a:srgbClr val="92D050"/>
            </a:solidFill>
          </c:spPr>
          <c:invertIfNegative val="0"/>
          <c:cat>
            <c:numRef>
              <c:f>RentIncome!$A$14:$A$23</c:f>
              <c:numCache>
                <c:formatCode>"$"#,##0_);[Red]\("$"#,##0\)</c:formatCode>
                <c:ptCount val="10"/>
                <c:pt idx="0">
                  <c:v>10000</c:v>
                </c:pt>
                <c:pt idx="1">
                  <c:v>20000</c:v>
                </c:pt>
                <c:pt idx="2">
                  <c:v>30000</c:v>
                </c:pt>
                <c:pt idx="3">
                  <c:v>40000</c:v>
                </c:pt>
                <c:pt idx="4">
                  <c:v>50000</c:v>
                </c:pt>
                <c:pt idx="5">
                  <c:v>60000</c:v>
                </c:pt>
                <c:pt idx="6">
                  <c:v>70000</c:v>
                </c:pt>
                <c:pt idx="7">
                  <c:v>80000</c:v>
                </c:pt>
                <c:pt idx="8">
                  <c:v>90000</c:v>
                </c:pt>
                <c:pt idx="9">
                  <c:v>100000</c:v>
                </c:pt>
              </c:numCache>
            </c:numRef>
          </c:cat>
          <c:val>
            <c:numRef>
              <c:f>RentIncome!$G$14:$G$23</c:f>
              <c:numCache>
                <c:formatCode>0%</c:formatCode>
                <c:ptCount val="10"/>
                <c:pt idx="0">
                  <c:v>0.29931972789115657</c:v>
                </c:pt>
                <c:pt idx="1">
                  <c:v>0.32432432432432434</c:v>
                </c:pt>
                <c:pt idx="2">
                  <c:v>0.26475279106858052</c:v>
                </c:pt>
                <c:pt idx="3">
                  <c:v>0.21124620060790278</c:v>
                </c:pt>
                <c:pt idx="4">
                  <c:v>0.16521739130434776</c:v>
                </c:pt>
                <c:pt idx="5">
                  <c:v>0.11049723756906071</c:v>
                </c:pt>
                <c:pt idx="6">
                  <c:v>5.1519154557463587E-2</c:v>
                </c:pt>
                <c:pt idx="7">
                  <c:v>1.0088272383354413E-2</c:v>
                </c:pt>
                <c:pt idx="8">
                  <c:v>-4.0332147093712911E-2</c:v>
                </c:pt>
                <c:pt idx="9">
                  <c:v>-0.18445692883895126</c:v>
                </c:pt>
              </c:numCache>
            </c:numRef>
          </c:val>
          <c:extLst xmlns:c16r2="http://schemas.microsoft.com/office/drawing/2015/06/chart">
            <c:ext xmlns:c16="http://schemas.microsoft.com/office/drawing/2014/chart" uri="{C3380CC4-5D6E-409C-BE32-E72D297353CC}">
              <c16:uniqueId val="{00000003-086F-4FDD-A55B-4422F95DBA93}"/>
            </c:ext>
          </c:extLst>
        </c:ser>
        <c:ser>
          <c:idx val="5"/>
          <c:order val="5"/>
          <c:tx>
            <c:strRef>
              <c:f>RentIncome!$H$13</c:f>
              <c:strCache>
                <c:ptCount val="1"/>
              </c:strCache>
            </c:strRef>
          </c:tx>
          <c:invertIfNegative val="0"/>
          <c:cat>
            <c:numRef>
              <c:f>RentIncome!$A$14:$A$23</c:f>
              <c:numCache>
                <c:formatCode>"$"#,##0_);[Red]\("$"#,##0\)</c:formatCode>
                <c:ptCount val="10"/>
                <c:pt idx="0">
                  <c:v>10000</c:v>
                </c:pt>
                <c:pt idx="1">
                  <c:v>20000</c:v>
                </c:pt>
                <c:pt idx="2">
                  <c:v>30000</c:v>
                </c:pt>
                <c:pt idx="3">
                  <c:v>40000</c:v>
                </c:pt>
                <c:pt idx="4">
                  <c:v>50000</c:v>
                </c:pt>
                <c:pt idx="5">
                  <c:v>60000</c:v>
                </c:pt>
                <c:pt idx="6">
                  <c:v>70000</c:v>
                </c:pt>
                <c:pt idx="7">
                  <c:v>80000</c:v>
                </c:pt>
                <c:pt idx="8">
                  <c:v>90000</c:v>
                </c:pt>
                <c:pt idx="9">
                  <c:v>100000</c:v>
                </c:pt>
              </c:numCache>
            </c:numRef>
          </c:cat>
          <c:val>
            <c:numRef>
              <c:f>RentIncome!$H$14:$H$23</c:f>
              <c:numCache>
                <c:formatCode>General</c:formatCode>
                <c:ptCount val="10"/>
              </c:numCache>
            </c:numRef>
          </c:val>
          <c:extLst xmlns:c16r2="http://schemas.microsoft.com/office/drawing/2015/06/chart">
            <c:ext xmlns:c16="http://schemas.microsoft.com/office/drawing/2014/chart" uri="{C3380CC4-5D6E-409C-BE32-E72D297353CC}">
              <c16:uniqueId val="{00000004-086F-4FDD-A55B-4422F95DBA93}"/>
            </c:ext>
          </c:extLst>
        </c:ser>
        <c:dLbls>
          <c:showLegendKey val="0"/>
          <c:showVal val="0"/>
          <c:showCatName val="0"/>
          <c:showSerName val="0"/>
          <c:showPercent val="0"/>
          <c:showBubbleSize val="0"/>
        </c:dLbls>
        <c:gapWidth val="150"/>
        <c:axId val="33786880"/>
        <c:axId val="33788672"/>
      </c:barChart>
      <c:lineChart>
        <c:grouping val="standard"/>
        <c:varyColors val="0"/>
        <c:ser>
          <c:idx val="0"/>
          <c:order val="0"/>
          <c:tx>
            <c:strRef>
              <c:f>RentIncome!$C$13</c:f>
              <c:strCache>
                <c:ptCount val="1"/>
                <c:pt idx="0">
                  <c:v>Baseline</c:v>
                </c:pt>
              </c:strCache>
            </c:strRef>
          </c:tx>
          <c:spPr>
            <a:ln>
              <a:solidFill>
                <a:srgbClr val="00B0F0"/>
              </a:solidFill>
              <a:prstDash val="sysDot"/>
            </a:ln>
          </c:spPr>
          <c:marker>
            <c:symbol val="none"/>
          </c:marker>
          <c:cat>
            <c:numRef>
              <c:f>RentIncome!$A$14:$A$23</c:f>
              <c:numCache>
                <c:formatCode>"$"#,##0_);[Red]\("$"#,##0\)</c:formatCode>
                <c:ptCount val="10"/>
                <c:pt idx="0">
                  <c:v>10000</c:v>
                </c:pt>
                <c:pt idx="1">
                  <c:v>20000</c:v>
                </c:pt>
                <c:pt idx="2">
                  <c:v>30000</c:v>
                </c:pt>
                <c:pt idx="3">
                  <c:v>40000</c:v>
                </c:pt>
                <c:pt idx="4">
                  <c:v>50000</c:v>
                </c:pt>
                <c:pt idx="5">
                  <c:v>60000</c:v>
                </c:pt>
                <c:pt idx="6">
                  <c:v>70000</c:v>
                </c:pt>
                <c:pt idx="7">
                  <c:v>80000</c:v>
                </c:pt>
                <c:pt idx="8">
                  <c:v>90000</c:v>
                </c:pt>
                <c:pt idx="9">
                  <c:v>100000</c:v>
                </c:pt>
              </c:numCache>
            </c:numRef>
          </c:cat>
          <c:val>
            <c:numRef>
              <c:f>RentIncome!$C$14:$C$23</c:f>
              <c:numCache>
                <c:formatCode>0%</c:formatCode>
                <c:ptCount val="10"/>
                <c:pt idx="0">
                  <c:v>0.75340136054421758</c:v>
                </c:pt>
                <c:pt idx="1">
                  <c:v>0.79560810810810811</c:v>
                </c:pt>
                <c:pt idx="2">
                  <c:v>0.73524720893141948</c:v>
                </c:pt>
                <c:pt idx="3">
                  <c:v>0.67325227963525847</c:v>
                </c:pt>
                <c:pt idx="4">
                  <c:v>0.60579710144927534</c:v>
                </c:pt>
                <c:pt idx="5">
                  <c:v>0.54005524861878462</c:v>
                </c:pt>
                <c:pt idx="6">
                  <c:v>0.47424042272126821</c:v>
                </c:pt>
                <c:pt idx="7">
                  <c:v>0.41992433795712492</c:v>
                </c:pt>
                <c:pt idx="8">
                  <c:v>0.35824436536180304</c:v>
                </c:pt>
                <c:pt idx="9">
                  <c:v>0.151685393258427</c:v>
                </c:pt>
              </c:numCache>
            </c:numRef>
          </c:val>
          <c:smooth val="0"/>
          <c:extLst xmlns:c16r2="http://schemas.microsoft.com/office/drawing/2015/06/chart">
            <c:ext xmlns:c16="http://schemas.microsoft.com/office/drawing/2014/chart" uri="{C3380CC4-5D6E-409C-BE32-E72D297353CC}">
              <c16:uniqueId val="{00000005-086F-4FDD-A55B-4422F95DBA93}"/>
            </c:ext>
          </c:extLst>
        </c:ser>
        <c:dLbls>
          <c:showLegendKey val="0"/>
          <c:showVal val="0"/>
          <c:showCatName val="0"/>
          <c:showSerName val="0"/>
          <c:showPercent val="0"/>
          <c:showBubbleSize val="0"/>
        </c:dLbls>
        <c:marker val="1"/>
        <c:smooth val="0"/>
        <c:axId val="33786880"/>
        <c:axId val="33788672"/>
      </c:lineChart>
      <c:catAx>
        <c:axId val="33786880"/>
        <c:scaling>
          <c:orientation val="minMax"/>
        </c:scaling>
        <c:delete val="0"/>
        <c:axPos val="b"/>
        <c:numFmt formatCode="&quot;$&quot;#,##0_);[Red]\(&quot;$&quot;#,##0\)" sourceLinked="1"/>
        <c:majorTickMark val="out"/>
        <c:minorTickMark val="none"/>
        <c:tickLblPos val="low"/>
        <c:txPr>
          <a:bodyPr/>
          <a:lstStyle/>
          <a:p>
            <a:pPr>
              <a:defRPr sz="1400"/>
            </a:pPr>
            <a:endParaRPr lang="en-US"/>
          </a:p>
        </c:txPr>
        <c:crossAx val="33788672"/>
        <c:crosses val="autoZero"/>
        <c:auto val="1"/>
        <c:lblAlgn val="ctr"/>
        <c:lblOffset val="100"/>
        <c:noMultiLvlLbl val="0"/>
      </c:catAx>
      <c:valAx>
        <c:axId val="33788672"/>
        <c:scaling>
          <c:orientation val="minMax"/>
        </c:scaling>
        <c:delete val="0"/>
        <c:axPos val="l"/>
        <c:majorGridlines>
          <c:spPr>
            <a:ln>
              <a:solidFill>
                <a:schemeClr val="bg1">
                  <a:lumMod val="85000"/>
                </a:schemeClr>
              </a:solidFill>
            </a:ln>
          </c:spPr>
        </c:majorGridlines>
        <c:numFmt formatCode="0%" sourceLinked="1"/>
        <c:majorTickMark val="out"/>
        <c:minorTickMark val="none"/>
        <c:tickLblPos val="nextTo"/>
        <c:spPr>
          <a:ln>
            <a:noFill/>
          </a:ln>
        </c:spPr>
        <c:txPr>
          <a:bodyPr/>
          <a:lstStyle/>
          <a:p>
            <a:pPr>
              <a:defRPr sz="1400"/>
            </a:pPr>
            <a:endParaRPr lang="en-US"/>
          </a:p>
        </c:txPr>
        <c:crossAx val="33786880"/>
        <c:crosses val="autoZero"/>
        <c:crossBetween val="between"/>
      </c:valAx>
    </c:plotArea>
    <c:legend>
      <c:legendPos val="r"/>
      <c:layout>
        <c:manualLayout>
          <c:xMode val="edge"/>
          <c:yMode val="edge"/>
          <c:x val="0.79454384174200399"/>
          <c:y val="0.23452290705867501"/>
          <c:w val="0.19619689899873599"/>
          <c:h val="0.72539832959306105"/>
        </c:manualLayout>
      </c:layout>
      <c:overlay val="0"/>
      <c:spPr>
        <a:noFill/>
      </c:spPr>
      <c:txPr>
        <a:bodyPr/>
        <a:lstStyle/>
        <a:p>
          <a:pPr>
            <a:defRPr sz="1400"/>
          </a:pPr>
          <a:endParaRPr lang="en-US"/>
        </a:p>
      </c:txPr>
    </c:legend>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barChart>
        <c:barDir val="bar"/>
        <c:grouping val="percentStacked"/>
        <c:varyColors val="0"/>
        <c:ser>
          <c:idx val="0"/>
          <c:order val="0"/>
          <c:tx>
            <c:strRef>
              <c:f>'Wash-Balt'!$N$10</c:f>
              <c:strCache>
                <c:ptCount val="1"/>
                <c:pt idx="0">
                  <c:v>&lt;$20k</c:v>
                </c:pt>
              </c:strCache>
            </c:strRef>
          </c:tx>
          <c:invertIfNegative val="0"/>
          <c:dLbls>
            <c:spPr>
              <a:noFill/>
              <a:ln>
                <a:noFill/>
              </a:ln>
              <a:effectLst/>
            </c:sp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'Wash-Balt'!$M$11:$M$16</c:f>
              <c:strCache>
                <c:ptCount val="6"/>
                <c:pt idx="0">
                  <c:v>Year 2008</c:v>
                </c:pt>
                <c:pt idx="1">
                  <c:v>Baseline</c:v>
                </c:pt>
                <c:pt idx="2">
                  <c:v>Revenge of the Nerds</c:v>
                </c:pt>
                <c:pt idx="3">
                  <c:v>Blue Planet</c:v>
                </c:pt>
                <c:pt idx="4">
                  <c:v>Ashes and Diamonds</c:v>
                </c:pt>
                <c:pt idx="5">
                  <c:v>Last Call at the Oasis</c:v>
                </c:pt>
              </c:strCache>
            </c:strRef>
          </c:cat>
          <c:val>
            <c:numRef>
              <c:f>'Wash-Balt'!$N$11:$N$16</c:f>
              <c:numCache>
                <c:formatCode>0%</c:formatCode>
                <c:ptCount val="6"/>
                <c:pt idx="0">
                  <c:v>0.30123392608675709</c:v>
                </c:pt>
                <c:pt idx="1">
                  <c:v>0.1731524253061173</c:v>
                </c:pt>
                <c:pt idx="2">
                  <c:v>0.17622369689751008</c:v>
                </c:pt>
                <c:pt idx="3">
                  <c:v>0.20903117946092833</c:v>
                </c:pt>
                <c:pt idx="4">
                  <c:v>0.21518866239763249</c:v>
                </c:pt>
                <c:pt idx="5">
                  <c:v>0.21807004590542839</c:v>
                </c:pt>
              </c:numCache>
            </c:numRef>
          </c:val>
          <c:extLst xmlns:c16r2="http://schemas.microsoft.com/office/drawing/2015/06/chart">
            <c:ext xmlns:c16="http://schemas.microsoft.com/office/drawing/2014/chart" uri="{C3380CC4-5D6E-409C-BE32-E72D297353CC}">
              <c16:uniqueId val="{00000000-5A4D-4C02-9D3F-FE8B702BD36B}"/>
            </c:ext>
          </c:extLst>
        </c:ser>
        <c:ser>
          <c:idx val="1"/>
          <c:order val="1"/>
          <c:tx>
            <c:strRef>
              <c:f>'Wash-Balt'!$O$10</c:f>
              <c:strCache>
                <c:ptCount val="1"/>
                <c:pt idx="0">
                  <c:v>20k - 40k</c:v>
                </c:pt>
              </c:strCache>
            </c:strRef>
          </c:tx>
          <c:invertIfNegative val="0"/>
          <c:dLbls>
            <c:spPr>
              <a:noFill/>
              <a:ln>
                <a:noFill/>
              </a:ln>
              <a:effectLst/>
            </c:sp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'Wash-Balt'!$M$11:$M$16</c:f>
              <c:strCache>
                <c:ptCount val="6"/>
                <c:pt idx="0">
                  <c:v>Year 2008</c:v>
                </c:pt>
                <c:pt idx="1">
                  <c:v>Baseline</c:v>
                </c:pt>
                <c:pt idx="2">
                  <c:v>Revenge of the Nerds</c:v>
                </c:pt>
                <c:pt idx="3">
                  <c:v>Blue Planet</c:v>
                </c:pt>
                <c:pt idx="4">
                  <c:v>Ashes and Diamonds</c:v>
                </c:pt>
                <c:pt idx="5">
                  <c:v>Last Call at the Oasis</c:v>
                </c:pt>
              </c:strCache>
            </c:strRef>
          </c:cat>
          <c:val>
            <c:numRef>
              <c:f>'Wash-Balt'!$O$11:$O$16</c:f>
              <c:numCache>
                <c:formatCode>0%</c:formatCode>
                <c:ptCount val="6"/>
                <c:pt idx="0">
                  <c:v>0.23702236968853688</c:v>
                </c:pt>
                <c:pt idx="1">
                  <c:v>0.16801948563470107</c:v>
                </c:pt>
                <c:pt idx="2">
                  <c:v>0.16784199547514164</c:v>
                </c:pt>
                <c:pt idx="3">
                  <c:v>0.19358712196503305</c:v>
                </c:pt>
                <c:pt idx="4">
                  <c:v>0.18934803683955403</c:v>
                </c:pt>
                <c:pt idx="5">
                  <c:v>0.19482841642322879</c:v>
                </c:pt>
              </c:numCache>
            </c:numRef>
          </c:val>
          <c:extLst xmlns:c16r2="http://schemas.microsoft.com/office/drawing/2015/06/chart">
            <c:ext xmlns:c16="http://schemas.microsoft.com/office/drawing/2014/chart" uri="{C3380CC4-5D6E-409C-BE32-E72D297353CC}">
              <c16:uniqueId val="{00000001-5A4D-4C02-9D3F-FE8B702BD36B}"/>
            </c:ext>
          </c:extLst>
        </c:ser>
        <c:ser>
          <c:idx val="2"/>
          <c:order val="2"/>
          <c:tx>
            <c:strRef>
              <c:f>'Wash-Balt'!$P$10</c:f>
              <c:strCache>
                <c:ptCount val="1"/>
                <c:pt idx="0">
                  <c:v>40k - 60k</c:v>
                </c:pt>
              </c:strCache>
            </c:strRef>
          </c:tx>
          <c:invertIfNegative val="0"/>
          <c:dLbls>
            <c:spPr>
              <a:noFill/>
              <a:ln>
                <a:noFill/>
              </a:ln>
              <a:effectLst/>
            </c:sp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'Wash-Balt'!$M$11:$M$16</c:f>
              <c:strCache>
                <c:ptCount val="6"/>
                <c:pt idx="0">
                  <c:v>Year 2008</c:v>
                </c:pt>
                <c:pt idx="1">
                  <c:v>Baseline</c:v>
                </c:pt>
                <c:pt idx="2">
                  <c:v>Revenge of the Nerds</c:v>
                </c:pt>
                <c:pt idx="3">
                  <c:v>Blue Planet</c:v>
                </c:pt>
                <c:pt idx="4">
                  <c:v>Ashes and Diamonds</c:v>
                </c:pt>
                <c:pt idx="5">
                  <c:v>Last Call at the Oasis</c:v>
                </c:pt>
              </c:strCache>
            </c:strRef>
          </c:cat>
          <c:val>
            <c:numRef>
              <c:f>'Wash-Balt'!$P$11:$P$16</c:f>
              <c:numCache>
                <c:formatCode>0%</c:formatCode>
                <c:ptCount val="6"/>
                <c:pt idx="0">
                  <c:v>0.18006223146435069</c:v>
                </c:pt>
                <c:pt idx="1">
                  <c:v>0.16485590587404919</c:v>
                </c:pt>
                <c:pt idx="2">
                  <c:v>0.16321945563054974</c:v>
                </c:pt>
                <c:pt idx="3">
                  <c:v>0.17597566853000998</c:v>
                </c:pt>
                <c:pt idx="4">
                  <c:v>0.17097290608975177</c:v>
                </c:pt>
                <c:pt idx="5">
                  <c:v>0.17711148919777855</c:v>
                </c:pt>
              </c:numCache>
            </c:numRef>
          </c:val>
          <c:extLst xmlns:c16r2="http://schemas.microsoft.com/office/drawing/2015/06/chart">
            <c:ext xmlns:c16="http://schemas.microsoft.com/office/drawing/2014/chart" uri="{C3380CC4-5D6E-409C-BE32-E72D297353CC}">
              <c16:uniqueId val="{00000002-5A4D-4C02-9D3F-FE8B702BD36B}"/>
            </c:ext>
          </c:extLst>
        </c:ser>
        <c:ser>
          <c:idx val="3"/>
          <c:order val="3"/>
          <c:tx>
            <c:strRef>
              <c:f>'Wash-Balt'!$Q$10</c:f>
              <c:strCache>
                <c:ptCount val="1"/>
                <c:pt idx="0">
                  <c:v>&gt;60k</c:v>
                </c:pt>
              </c:strCache>
            </c:strRef>
          </c:tx>
          <c:spPr>
            <a:ln w="3175">
              <a:solidFill>
                <a:schemeClr val="tx1"/>
              </a:solidFill>
            </a:ln>
          </c:spPr>
          <c:invertIfNegative val="0"/>
          <c:dPt>
            <c:idx val="0"/>
            <c:invertIfNegative val="0"/>
            <c:bubble3D val="0"/>
            <c:spPr>
              <a:solidFill>
                <a:schemeClr val="accent2">
                  <a:lumMod val="20000"/>
                  <a:lumOff val="80000"/>
                </a:schemeClr>
              </a:solidFill>
              <a:ln w="3175">
                <a:solidFill>
                  <a:schemeClr val="tx1"/>
                </a:solidFill>
              </a:ln>
            </c:spPr>
            <c:extLst xmlns:c16r2="http://schemas.microsoft.com/office/drawing/2015/06/chart">
              <c:ext xmlns:c16="http://schemas.microsoft.com/office/drawing/2014/chart" uri="{C3380CC4-5D6E-409C-BE32-E72D297353CC}">
                <c16:uniqueId val="{00000004-5A4D-4C02-9D3F-FE8B702BD36B}"/>
              </c:ext>
            </c:extLst>
          </c:dPt>
          <c:dLbls>
            <c:spPr>
              <a:noFill/>
              <a:ln>
                <a:noFill/>
              </a:ln>
              <a:effectLst/>
            </c:spPr>
            <c:txPr>
              <a:bodyPr/>
              <a:lstStyle/>
              <a:p>
                <a:pPr>
                  <a:defRPr sz="1400"/>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'Wash-Balt'!$M$11:$M$16</c:f>
              <c:strCache>
                <c:ptCount val="6"/>
                <c:pt idx="0">
                  <c:v>Year 2008</c:v>
                </c:pt>
                <c:pt idx="1">
                  <c:v>Baseline</c:v>
                </c:pt>
                <c:pt idx="2">
                  <c:v>Revenge of the Nerds</c:v>
                </c:pt>
                <c:pt idx="3">
                  <c:v>Blue Planet</c:v>
                </c:pt>
                <c:pt idx="4">
                  <c:v>Ashes and Diamonds</c:v>
                </c:pt>
                <c:pt idx="5">
                  <c:v>Last Call at the Oasis</c:v>
                </c:pt>
              </c:strCache>
            </c:strRef>
          </c:cat>
          <c:val>
            <c:numRef>
              <c:f>'Wash-Balt'!$Q$11:$Q$16</c:f>
              <c:numCache>
                <c:formatCode>0%</c:formatCode>
                <c:ptCount val="6"/>
                <c:pt idx="0">
                  <c:v>0.28168147276035532</c:v>
                </c:pt>
                <c:pt idx="1">
                  <c:v>0.49397218318513242</c:v>
                </c:pt>
                <c:pt idx="2">
                  <c:v>0.49271485199679854</c:v>
                </c:pt>
                <c:pt idx="3">
                  <c:v>0.42140603004402866</c:v>
                </c:pt>
                <c:pt idx="4">
                  <c:v>0.42449039467306171</c:v>
                </c:pt>
                <c:pt idx="5">
                  <c:v>0.40999004847356424</c:v>
                </c:pt>
              </c:numCache>
            </c:numRef>
          </c:val>
          <c:extLst xmlns:c16r2="http://schemas.microsoft.com/office/drawing/2015/06/chart">
            <c:ext xmlns:c16="http://schemas.microsoft.com/office/drawing/2014/chart" uri="{C3380CC4-5D6E-409C-BE32-E72D297353CC}">
              <c16:uniqueId val="{00000005-5A4D-4C02-9D3F-FE8B702BD36B}"/>
            </c:ext>
          </c:extLst>
        </c:ser>
        <c:dLbls>
          <c:dLblPos val="ctr"/>
          <c:showLegendKey val="0"/>
          <c:showVal val="1"/>
          <c:showCatName val="0"/>
          <c:showSerName val="0"/>
          <c:showPercent val="0"/>
          <c:showBubbleSize val="0"/>
        </c:dLbls>
        <c:gapWidth val="150"/>
        <c:overlap val="100"/>
        <c:axId val="33818496"/>
        <c:axId val="33820032"/>
      </c:barChart>
      <c:catAx>
        <c:axId val="33818496"/>
        <c:scaling>
          <c:orientation val="minMax"/>
        </c:scaling>
        <c:delete val="1"/>
        <c:axPos val="l"/>
        <c:numFmt formatCode="General" sourceLinked="0"/>
        <c:majorTickMark val="out"/>
        <c:minorTickMark val="none"/>
        <c:tickLblPos val="nextTo"/>
        <c:crossAx val="33820032"/>
        <c:crosses val="autoZero"/>
        <c:auto val="1"/>
        <c:lblAlgn val="ctr"/>
        <c:lblOffset val="100"/>
        <c:noMultiLvlLbl val="0"/>
      </c:catAx>
      <c:valAx>
        <c:axId val="33820032"/>
        <c:scaling>
          <c:orientation val="minMax"/>
        </c:scaling>
        <c:delete val="0"/>
        <c:axPos val="b"/>
        <c:majorGridlines>
          <c:spPr>
            <a:ln>
              <a:solidFill>
                <a:sysClr val="window" lastClr="FFFFFF">
                  <a:lumMod val="85000"/>
                </a:sysClr>
              </a:solidFill>
            </a:ln>
          </c:spPr>
        </c:majorGridlines>
        <c:numFmt formatCode="0%" sourceLinked="1"/>
        <c:majorTickMark val="out"/>
        <c:minorTickMark val="none"/>
        <c:tickLblPos val="nextTo"/>
        <c:spPr>
          <a:ln>
            <a:noFill/>
          </a:ln>
        </c:spPr>
        <c:txPr>
          <a:bodyPr/>
          <a:lstStyle/>
          <a:p>
            <a:pPr>
              <a:defRPr sz="1400"/>
            </a:pPr>
            <a:endParaRPr lang="en-US"/>
          </a:p>
        </c:txPr>
        <c:crossAx val="33818496"/>
        <c:crosses val="autoZero"/>
        <c:crossBetween val="between"/>
        <c:majorUnit val="0.25"/>
      </c:valAx>
    </c:plotArea>
    <c:legend>
      <c:legendPos val="r"/>
      <c:layout/>
      <c:overlay val="0"/>
      <c:txPr>
        <a:bodyPr/>
        <a:lstStyle/>
        <a:p>
          <a:pPr>
            <a:defRPr sz="1400"/>
          </a:pPr>
          <a:endParaRPr lang="en-US"/>
        </a:p>
      </c:txPr>
    </c:legend>
    <c:plotVisOnly val="1"/>
    <c:dispBlanksAs val="gap"/>
    <c:showDLblsOverMax val="0"/>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barChart>
        <c:barDir val="bar"/>
        <c:grouping val="percentStacked"/>
        <c:varyColors val="0"/>
        <c:ser>
          <c:idx val="0"/>
          <c:order val="0"/>
          <c:tx>
            <c:strRef>
              <c:f>'Wash-Balt'!$N$2</c:f>
              <c:strCache>
                <c:ptCount val="1"/>
                <c:pt idx="0">
                  <c:v>&lt;$20k</c:v>
                </c:pt>
              </c:strCache>
            </c:strRef>
          </c:tx>
          <c:invertIfNegative val="0"/>
          <c:dLbls>
            <c:spPr>
              <a:noFill/>
              <a:ln>
                <a:noFill/>
              </a:ln>
              <a:effectLst/>
            </c:sp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'Wash-Balt'!$M$3:$M$8</c:f>
              <c:strCache>
                <c:ptCount val="6"/>
                <c:pt idx="0">
                  <c:v>Year 2008</c:v>
                </c:pt>
                <c:pt idx="1">
                  <c:v>Baseline</c:v>
                </c:pt>
                <c:pt idx="2">
                  <c:v>Revenge of the Nerds</c:v>
                </c:pt>
                <c:pt idx="3">
                  <c:v>Blue Planet</c:v>
                </c:pt>
                <c:pt idx="4">
                  <c:v>Ashes and Diamonds</c:v>
                </c:pt>
                <c:pt idx="5">
                  <c:v>Last Call at the Oasis</c:v>
                </c:pt>
              </c:strCache>
            </c:strRef>
          </c:cat>
          <c:val>
            <c:numRef>
              <c:f>'Wash-Balt'!$N$3:$N$8</c:f>
              <c:numCache>
                <c:formatCode>0%</c:formatCode>
                <c:ptCount val="6"/>
                <c:pt idx="0">
                  <c:v>0.21948153253106942</c:v>
                </c:pt>
                <c:pt idx="1">
                  <c:v>0.13539276890496779</c:v>
                </c:pt>
                <c:pt idx="2">
                  <c:v>0.13600751508343098</c:v>
                </c:pt>
                <c:pt idx="3">
                  <c:v>0.17082186071616459</c:v>
                </c:pt>
                <c:pt idx="4">
                  <c:v>0.17136363971030355</c:v>
                </c:pt>
                <c:pt idx="5">
                  <c:v>0.17443802928515614</c:v>
                </c:pt>
              </c:numCache>
            </c:numRef>
          </c:val>
          <c:extLst xmlns:c16r2="http://schemas.microsoft.com/office/drawing/2015/06/chart">
            <c:ext xmlns:c16="http://schemas.microsoft.com/office/drawing/2014/chart" uri="{C3380CC4-5D6E-409C-BE32-E72D297353CC}">
              <c16:uniqueId val="{00000000-62EF-49A0-8DE6-87DB14FE4BA1}"/>
            </c:ext>
          </c:extLst>
        </c:ser>
        <c:ser>
          <c:idx val="1"/>
          <c:order val="1"/>
          <c:tx>
            <c:strRef>
              <c:f>'Wash-Balt'!$O$2</c:f>
              <c:strCache>
                <c:ptCount val="1"/>
                <c:pt idx="0">
                  <c:v>20k - 40k</c:v>
                </c:pt>
              </c:strCache>
            </c:strRef>
          </c:tx>
          <c:invertIfNegative val="0"/>
          <c:dLbls>
            <c:spPr>
              <a:noFill/>
              <a:ln>
                <a:noFill/>
              </a:ln>
              <a:effectLst/>
            </c:sp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'Wash-Balt'!$M$3:$M$8</c:f>
              <c:strCache>
                <c:ptCount val="6"/>
                <c:pt idx="0">
                  <c:v>Year 2008</c:v>
                </c:pt>
                <c:pt idx="1">
                  <c:v>Baseline</c:v>
                </c:pt>
                <c:pt idx="2">
                  <c:v>Revenge of the Nerds</c:v>
                </c:pt>
                <c:pt idx="3">
                  <c:v>Blue Planet</c:v>
                </c:pt>
                <c:pt idx="4">
                  <c:v>Ashes and Diamonds</c:v>
                </c:pt>
                <c:pt idx="5">
                  <c:v>Last Call at the Oasis</c:v>
                </c:pt>
              </c:strCache>
            </c:strRef>
          </c:cat>
          <c:val>
            <c:numRef>
              <c:f>'Wash-Balt'!$O$3:$O$8</c:f>
              <c:numCache>
                <c:formatCode>0%</c:formatCode>
                <c:ptCount val="6"/>
                <c:pt idx="0">
                  <c:v>0.19918132729489635</c:v>
                </c:pt>
                <c:pt idx="1">
                  <c:v>0.15472513897467571</c:v>
                </c:pt>
                <c:pt idx="2">
                  <c:v>0.15726474205638249</c:v>
                </c:pt>
                <c:pt idx="3">
                  <c:v>0.18735381665220491</c:v>
                </c:pt>
                <c:pt idx="4">
                  <c:v>0.17795568164805958</c:v>
                </c:pt>
                <c:pt idx="5">
                  <c:v>0.18551039172969078</c:v>
                </c:pt>
              </c:numCache>
            </c:numRef>
          </c:val>
          <c:extLst xmlns:c16r2="http://schemas.microsoft.com/office/drawing/2015/06/chart">
            <c:ext xmlns:c16="http://schemas.microsoft.com/office/drawing/2014/chart" uri="{C3380CC4-5D6E-409C-BE32-E72D297353CC}">
              <c16:uniqueId val="{00000001-62EF-49A0-8DE6-87DB14FE4BA1}"/>
            </c:ext>
          </c:extLst>
        </c:ser>
        <c:ser>
          <c:idx val="2"/>
          <c:order val="2"/>
          <c:tx>
            <c:strRef>
              <c:f>'Wash-Balt'!$P$2</c:f>
              <c:strCache>
                <c:ptCount val="1"/>
                <c:pt idx="0">
                  <c:v>40k - 60k</c:v>
                </c:pt>
              </c:strCache>
            </c:strRef>
          </c:tx>
          <c:invertIfNegative val="0"/>
          <c:dLbls>
            <c:spPr>
              <a:noFill/>
              <a:ln>
                <a:noFill/>
              </a:ln>
              <a:effectLst/>
            </c:sp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'Wash-Balt'!$M$3:$M$8</c:f>
              <c:strCache>
                <c:ptCount val="6"/>
                <c:pt idx="0">
                  <c:v>Year 2008</c:v>
                </c:pt>
                <c:pt idx="1">
                  <c:v>Baseline</c:v>
                </c:pt>
                <c:pt idx="2">
                  <c:v>Revenge of the Nerds</c:v>
                </c:pt>
                <c:pt idx="3">
                  <c:v>Blue Planet</c:v>
                </c:pt>
                <c:pt idx="4">
                  <c:v>Ashes and Diamonds</c:v>
                </c:pt>
                <c:pt idx="5">
                  <c:v>Last Call at the Oasis</c:v>
                </c:pt>
              </c:strCache>
            </c:strRef>
          </c:cat>
          <c:val>
            <c:numRef>
              <c:f>'Wash-Balt'!$P$3:$P$8</c:f>
              <c:numCache>
                <c:formatCode>0%</c:formatCode>
                <c:ptCount val="6"/>
                <c:pt idx="0">
                  <c:v>0.17527623577168044</c:v>
                </c:pt>
                <c:pt idx="1">
                  <c:v>0.16451127239036442</c:v>
                </c:pt>
                <c:pt idx="2">
                  <c:v>0.16328358787127514</c:v>
                </c:pt>
                <c:pt idx="3">
                  <c:v>0.17441794260389124</c:v>
                </c:pt>
                <c:pt idx="4">
                  <c:v>0.17363870407229159</c:v>
                </c:pt>
                <c:pt idx="5">
                  <c:v>0.17316788296982297</c:v>
                </c:pt>
              </c:numCache>
            </c:numRef>
          </c:val>
          <c:extLst xmlns:c16r2="http://schemas.microsoft.com/office/drawing/2015/06/chart">
            <c:ext xmlns:c16="http://schemas.microsoft.com/office/drawing/2014/chart" uri="{C3380CC4-5D6E-409C-BE32-E72D297353CC}">
              <c16:uniqueId val="{00000002-62EF-49A0-8DE6-87DB14FE4BA1}"/>
            </c:ext>
          </c:extLst>
        </c:ser>
        <c:ser>
          <c:idx val="3"/>
          <c:order val="3"/>
          <c:tx>
            <c:strRef>
              <c:f>'Wash-Balt'!$Q$2</c:f>
              <c:strCache>
                <c:ptCount val="1"/>
                <c:pt idx="0">
                  <c:v>&gt;60k</c:v>
                </c:pt>
              </c:strCache>
            </c:strRef>
          </c:tx>
          <c:spPr>
            <a:ln w="6350">
              <a:solidFill>
                <a:schemeClr val="tx1"/>
              </a:solidFill>
            </a:ln>
          </c:spPr>
          <c:invertIfNegative val="0"/>
          <c:dPt>
            <c:idx val="0"/>
            <c:invertIfNegative val="0"/>
            <c:bubble3D val="0"/>
            <c:spPr>
              <a:solidFill>
                <a:schemeClr val="accent2">
                  <a:lumMod val="20000"/>
                  <a:lumOff val="80000"/>
                </a:schemeClr>
              </a:solidFill>
              <a:ln w="6350">
                <a:solidFill>
                  <a:schemeClr val="tx1"/>
                </a:solidFill>
              </a:ln>
            </c:spPr>
            <c:extLst xmlns:c16r2="http://schemas.microsoft.com/office/drawing/2015/06/chart">
              <c:ext xmlns:c16="http://schemas.microsoft.com/office/drawing/2014/chart" uri="{C3380CC4-5D6E-409C-BE32-E72D297353CC}">
                <c16:uniqueId val="{00000004-62EF-49A0-8DE6-87DB14FE4BA1}"/>
              </c:ext>
            </c:extLst>
          </c:dPt>
          <c:dLbls>
            <c:spPr>
              <a:noFill/>
              <a:ln>
                <a:noFill/>
              </a:ln>
              <a:effectLst/>
            </c:spPr>
            <c:txPr>
              <a:bodyPr/>
              <a:lstStyle/>
              <a:p>
                <a:pPr>
                  <a:defRPr sz="1400"/>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'Wash-Balt'!$M$3:$M$8</c:f>
              <c:strCache>
                <c:ptCount val="6"/>
                <c:pt idx="0">
                  <c:v>Year 2008</c:v>
                </c:pt>
                <c:pt idx="1">
                  <c:v>Baseline</c:v>
                </c:pt>
                <c:pt idx="2">
                  <c:v>Revenge of the Nerds</c:v>
                </c:pt>
                <c:pt idx="3">
                  <c:v>Blue Planet</c:v>
                </c:pt>
                <c:pt idx="4">
                  <c:v>Ashes and Diamonds</c:v>
                </c:pt>
                <c:pt idx="5">
                  <c:v>Last Call at the Oasis</c:v>
                </c:pt>
              </c:strCache>
            </c:strRef>
          </c:cat>
          <c:val>
            <c:numRef>
              <c:f>'Wash-Balt'!$Q$3:$Q$8</c:f>
              <c:numCache>
                <c:formatCode>0%</c:formatCode>
                <c:ptCount val="6"/>
                <c:pt idx="0">
                  <c:v>0.40606090440235376</c:v>
                </c:pt>
                <c:pt idx="1">
                  <c:v>0.54537081972999202</c:v>
                </c:pt>
                <c:pt idx="2">
                  <c:v>0.54344415498891141</c:v>
                </c:pt>
                <c:pt idx="3">
                  <c:v>0.46740638002773927</c:v>
                </c:pt>
                <c:pt idx="4">
                  <c:v>0.47704197456934527</c:v>
                </c:pt>
                <c:pt idx="5">
                  <c:v>0.46688369601533014</c:v>
                </c:pt>
              </c:numCache>
            </c:numRef>
          </c:val>
          <c:extLst xmlns:c16r2="http://schemas.microsoft.com/office/drawing/2015/06/chart">
            <c:ext xmlns:c16="http://schemas.microsoft.com/office/drawing/2014/chart" uri="{C3380CC4-5D6E-409C-BE32-E72D297353CC}">
              <c16:uniqueId val="{00000005-62EF-49A0-8DE6-87DB14FE4BA1}"/>
            </c:ext>
          </c:extLst>
        </c:ser>
        <c:dLbls>
          <c:dLblPos val="ctr"/>
          <c:showLegendKey val="0"/>
          <c:showVal val="1"/>
          <c:showCatName val="0"/>
          <c:showSerName val="0"/>
          <c:showPercent val="0"/>
          <c:showBubbleSize val="0"/>
        </c:dLbls>
        <c:gapWidth val="150"/>
        <c:overlap val="100"/>
        <c:axId val="33864704"/>
        <c:axId val="33866496"/>
      </c:barChart>
      <c:catAx>
        <c:axId val="33864704"/>
        <c:scaling>
          <c:orientation val="minMax"/>
        </c:scaling>
        <c:delete val="0"/>
        <c:axPos val="l"/>
        <c:numFmt formatCode="General" sourceLinked="0"/>
        <c:majorTickMark val="out"/>
        <c:minorTickMark val="none"/>
        <c:tickLblPos val="nextTo"/>
        <c:spPr>
          <a:ln>
            <a:noFill/>
          </a:ln>
        </c:spPr>
        <c:txPr>
          <a:bodyPr/>
          <a:lstStyle/>
          <a:p>
            <a:pPr>
              <a:defRPr sz="1000"/>
            </a:pPr>
            <a:endParaRPr lang="en-US"/>
          </a:p>
        </c:txPr>
        <c:crossAx val="33866496"/>
        <c:crosses val="autoZero"/>
        <c:auto val="1"/>
        <c:lblAlgn val="ctr"/>
        <c:lblOffset val="100"/>
        <c:noMultiLvlLbl val="0"/>
      </c:catAx>
      <c:valAx>
        <c:axId val="33866496"/>
        <c:scaling>
          <c:orientation val="minMax"/>
        </c:scaling>
        <c:delete val="0"/>
        <c:axPos val="b"/>
        <c:majorGridlines>
          <c:spPr>
            <a:ln>
              <a:solidFill>
                <a:sysClr val="window" lastClr="FFFFFF">
                  <a:lumMod val="85000"/>
                </a:sysClr>
              </a:solidFill>
            </a:ln>
          </c:spPr>
        </c:majorGridlines>
        <c:numFmt formatCode="0%" sourceLinked="1"/>
        <c:majorTickMark val="out"/>
        <c:minorTickMark val="none"/>
        <c:tickLblPos val="nextTo"/>
        <c:spPr>
          <a:ln>
            <a:noFill/>
          </a:ln>
        </c:spPr>
        <c:txPr>
          <a:bodyPr/>
          <a:lstStyle/>
          <a:p>
            <a:pPr>
              <a:defRPr sz="1400"/>
            </a:pPr>
            <a:endParaRPr lang="en-US"/>
          </a:p>
        </c:txPr>
        <c:crossAx val="33864704"/>
        <c:crosses val="autoZero"/>
        <c:crossBetween val="between"/>
        <c:majorUnit val="0.25"/>
      </c:valAx>
    </c:plotArea>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'[Charts for Website (1).xlsx]Icon Chart'!$B$16</c:f>
              <c:strCache>
                <c:ptCount val="1"/>
                <c:pt idx="0">
                  <c:v>Last Call at the Oasis</c:v>
                </c:pt>
              </c:strCache>
            </c:strRef>
          </c:tx>
          <c:spPr>
            <a:solidFill>
              <a:srgbClr val="00B050"/>
            </a:solidFill>
          </c:spPr>
          <c:invertIfNegative val="0"/>
          <c:cat>
            <c:strRef>
              <c:f>'[Charts for Website (1).xlsx]Icon Chart'!$A$17:$A$19</c:f>
              <c:strCache>
                <c:ptCount val="3"/>
                <c:pt idx="0">
                  <c:v>Fuel</c:v>
                </c:pt>
                <c:pt idx="1">
                  <c:v>Gov.</c:v>
                </c:pt>
                <c:pt idx="2">
                  <c:v>Tech</c:v>
                </c:pt>
              </c:strCache>
            </c:strRef>
          </c:cat>
          <c:val>
            <c:numRef>
              <c:f>'[Charts for Website (1).xlsx]Icon Chart'!$B$17:$B$19</c:f>
              <c:numCache>
                <c:formatCode>General</c:formatCode>
                <c:ptCount val="3"/>
                <c:pt idx="0">
                  <c:v>5</c:v>
                </c:pt>
                <c:pt idx="1">
                  <c:v>5</c:v>
                </c:pt>
                <c:pt idx="2">
                  <c:v>-3</c:v>
                </c:pt>
              </c:numCache>
            </c:numRef>
          </c:val>
          <c:extLst xmlns:c16r2="http://schemas.microsoft.com/office/drawing/2015/06/chart">
            <c:ext xmlns:c16="http://schemas.microsoft.com/office/drawing/2014/chart" uri="{C3380CC4-5D6E-409C-BE32-E72D297353CC}">
              <c16:uniqueId val="{00000000-F100-4064-B8D5-B7B7BED4EBC0}"/>
            </c:ext>
          </c:extLst>
        </c:ser>
        <c:dLbls>
          <c:showLegendKey val="0"/>
          <c:showVal val="0"/>
          <c:showCatName val="0"/>
          <c:showSerName val="0"/>
          <c:showPercent val="0"/>
          <c:showBubbleSize val="0"/>
        </c:dLbls>
        <c:gapWidth val="150"/>
        <c:axId val="33913088"/>
        <c:axId val="33914880"/>
      </c:barChart>
      <c:catAx>
        <c:axId val="33913088"/>
        <c:scaling>
          <c:orientation val="minMax"/>
        </c:scaling>
        <c:delete val="0"/>
        <c:axPos val="b"/>
        <c:numFmt formatCode="General" sourceLinked="0"/>
        <c:majorTickMark val="out"/>
        <c:minorTickMark val="none"/>
        <c:tickLblPos val="high"/>
        <c:txPr>
          <a:bodyPr/>
          <a:lstStyle/>
          <a:p>
            <a:pPr>
              <a:defRPr sz="1600"/>
            </a:pPr>
            <a:endParaRPr lang="en-US"/>
          </a:p>
        </c:txPr>
        <c:crossAx val="33914880"/>
        <c:crosses val="autoZero"/>
        <c:auto val="1"/>
        <c:lblAlgn val="ctr"/>
        <c:lblOffset val="100"/>
        <c:noMultiLvlLbl val="0"/>
      </c:catAx>
      <c:valAx>
        <c:axId val="33914880"/>
        <c:scaling>
          <c:orientation val="minMax"/>
          <c:max val="6"/>
          <c:min val="-6"/>
        </c:scaling>
        <c:delete val="1"/>
        <c:axPos val="l"/>
        <c:numFmt formatCode="General" sourceLinked="1"/>
        <c:majorTickMark val="out"/>
        <c:minorTickMark val="none"/>
        <c:tickLblPos val="nextTo"/>
        <c:crossAx val="33913088"/>
        <c:crosses val="autoZero"/>
        <c:crossBetween val="between"/>
      </c:valAx>
    </c:plotArea>
    <c:plotVisOnly val="1"/>
    <c:dispBlanksAs val="gap"/>
    <c:showDLblsOverMax val="0"/>
  </c:chart>
  <c:spPr>
    <a:ln>
      <a:noFill/>
    </a:ln>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'C:\Users\dengelbe\Downloads\[Charts for Website (1).xlsx]Icon Chart'!$B$6</c:f>
              <c:strCache>
                <c:ptCount val="1"/>
                <c:pt idx="0">
                  <c:v>Blue Planet</c:v>
                </c:pt>
              </c:strCache>
            </c:strRef>
          </c:tx>
          <c:invertIfNegative val="0"/>
          <c:cat>
            <c:strRef>
              <c:f>'C:\Users\dengelbe\Downloads\[Charts for Website (1).xlsx]Icon Chart'!$A$7:$A$9</c:f>
              <c:strCache>
                <c:ptCount val="3"/>
                <c:pt idx="0">
                  <c:v>Fuel</c:v>
                </c:pt>
                <c:pt idx="1">
                  <c:v>Gov.</c:v>
                </c:pt>
                <c:pt idx="2">
                  <c:v>Tech</c:v>
                </c:pt>
              </c:strCache>
            </c:strRef>
          </c:cat>
          <c:val>
            <c:numRef>
              <c:f>'C:\Users\dengelbe\Downloads\[Charts for Website (1).xlsx]Icon Chart'!$B$7:$B$9</c:f>
              <c:numCache>
                <c:formatCode>General</c:formatCode>
                <c:ptCount val="3"/>
                <c:pt idx="0">
                  <c:v>3</c:v>
                </c:pt>
                <c:pt idx="1">
                  <c:v>1</c:v>
                </c:pt>
                <c:pt idx="2">
                  <c:v>4</c:v>
                </c:pt>
              </c:numCache>
            </c:numRef>
          </c:val>
          <c:extLst xmlns:c16r2="http://schemas.microsoft.com/office/drawing/2015/06/chart">
            <c:ext xmlns:c16="http://schemas.microsoft.com/office/drawing/2014/chart" uri="{C3380CC4-5D6E-409C-BE32-E72D297353CC}">
              <c16:uniqueId val="{00000000-6AF9-43B1-A6C0-95322D96A087}"/>
            </c:ext>
          </c:extLst>
        </c:ser>
        <c:dLbls>
          <c:showLegendKey val="0"/>
          <c:showVal val="0"/>
          <c:showCatName val="0"/>
          <c:showSerName val="0"/>
          <c:showPercent val="0"/>
          <c:showBubbleSize val="0"/>
        </c:dLbls>
        <c:gapWidth val="150"/>
        <c:axId val="33922432"/>
        <c:axId val="33924224"/>
      </c:barChart>
      <c:catAx>
        <c:axId val="33922432"/>
        <c:scaling>
          <c:orientation val="minMax"/>
        </c:scaling>
        <c:delete val="0"/>
        <c:axPos val="b"/>
        <c:numFmt formatCode="General" sourceLinked="0"/>
        <c:majorTickMark val="out"/>
        <c:minorTickMark val="none"/>
        <c:tickLblPos val="high"/>
        <c:txPr>
          <a:bodyPr/>
          <a:lstStyle/>
          <a:p>
            <a:pPr>
              <a:defRPr sz="1600"/>
            </a:pPr>
            <a:endParaRPr lang="en-US"/>
          </a:p>
        </c:txPr>
        <c:crossAx val="33924224"/>
        <c:crosses val="autoZero"/>
        <c:auto val="1"/>
        <c:lblAlgn val="ctr"/>
        <c:lblOffset val="100"/>
        <c:noMultiLvlLbl val="0"/>
      </c:catAx>
      <c:valAx>
        <c:axId val="33924224"/>
        <c:scaling>
          <c:orientation val="minMax"/>
          <c:max val="6"/>
          <c:min val="-6"/>
        </c:scaling>
        <c:delete val="1"/>
        <c:axPos val="l"/>
        <c:numFmt formatCode="General" sourceLinked="1"/>
        <c:majorTickMark val="out"/>
        <c:minorTickMark val="none"/>
        <c:tickLblPos val="nextTo"/>
        <c:crossAx val="33922432"/>
        <c:crosses val="autoZero"/>
        <c:crossBetween val="between"/>
      </c:valAx>
    </c:plotArea>
    <c:plotVisOnly val="1"/>
    <c:dispBlanksAs val="gap"/>
    <c:showDLblsOverMax val="0"/>
  </c:chart>
  <c:spPr>
    <a:ln>
      <a:noFill/>
    </a:ln>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657407407407399E-2"/>
          <c:y val="0.13468013468013501"/>
          <c:w val="0.87268518518518501"/>
          <c:h val="0.81481481481481499"/>
        </c:manualLayout>
      </c:layout>
      <c:barChart>
        <c:barDir val="col"/>
        <c:grouping val="clustered"/>
        <c:varyColors val="0"/>
        <c:ser>
          <c:idx val="0"/>
          <c:order val="0"/>
          <c:tx>
            <c:strRef>
              <c:f>'C:\Users\dengelbe\Downloads\[Charts for Website (1).xlsx]Icon Chart'!$B$1</c:f>
              <c:strCache>
                <c:ptCount val="1"/>
                <c:pt idx="0">
                  <c:v>Revenge of the Nerds</c:v>
                </c:pt>
              </c:strCache>
            </c:strRef>
          </c:tx>
          <c:spPr>
            <a:solidFill>
              <a:srgbClr val="7030A0"/>
            </a:solidFill>
          </c:spPr>
          <c:invertIfNegative val="0"/>
          <c:cat>
            <c:strRef>
              <c:f>'C:\Users\dengelbe\Downloads\[Charts for Website (1).xlsx]Icon Chart'!$A$2:$A$4</c:f>
              <c:strCache>
                <c:ptCount val="3"/>
                <c:pt idx="0">
                  <c:v>Fuel</c:v>
                </c:pt>
                <c:pt idx="1">
                  <c:v>Gov.</c:v>
                </c:pt>
                <c:pt idx="2">
                  <c:v>Tech</c:v>
                </c:pt>
              </c:strCache>
            </c:strRef>
          </c:cat>
          <c:val>
            <c:numRef>
              <c:f>'C:\Users\dengelbe\Downloads\[Charts for Website (1).xlsx]Icon Chart'!$B$2:$B$4</c:f>
              <c:numCache>
                <c:formatCode>General</c:formatCode>
                <c:ptCount val="3"/>
                <c:pt idx="0">
                  <c:v>-5</c:v>
                </c:pt>
                <c:pt idx="1">
                  <c:v>-1</c:v>
                </c:pt>
                <c:pt idx="2">
                  <c:v>5</c:v>
                </c:pt>
              </c:numCache>
            </c:numRef>
          </c:val>
          <c:extLst xmlns:c16r2="http://schemas.microsoft.com/office/drawing/2015/06/chart">
            <c:ext xmlns:c16="http://schemas.microsoft.com/office/drawing/2014/chart" uri="{C3380CC4-5D6E-409C-BE32-E72D297353CC}">
              <c16:uniqueId val="{00000000-B08F-4B25-9459-8670B14DE944}"/>
            </c:ext>
          </c:extLst>
        </c:ser>
        <c:dLbls>
          <c:showLegendKey val="0"/>
          <c:showVal val="0"/>
          <c:showCatName val="0"/>
          <c:showSerName val="0"/>
          <c:showPercent val="0"/>
          <c:showBubbleSize val="0"/>
        </c:dLbls>
        <c:gapWidth val="150"/>
        <c:axId val="36377344"/>
        <c:axId val="36378880"/>
      </c:barChart>
      <c:catAx>
        <c:axId val="36377344"/>
        <c:scaling>
          <c:orientation val="minMax"/>
        </c:scaling>
        <c:delete val="0"/>
        <c:axPos val="b"/>
        <c:numFmt formatCode="General" sourceLinked="0"/>
        <c:majorTickMark val="out"/>
        <c:minorTickMark val="none"/>
        <c:tickLblPos val="high"/>
        <c:txPr>
          <a:bodyPr/>
          <a:lstStyle/>
          <a:p>
            <a:pPr>
              <a:defRPr sz="1600"/>
            </a:pPr>
            <a:endParaRPr lang="en-US"/>
          </a:p>
        </c:txPr>
        <c:crossAx val="36378880"/>
        <c:crosses val="autoZero"/>
        <c:auto val="1"/>
        <c:lblAlgn val="ctr"/>
        <c:lblOffset val="100"/>
        <c:noMultiLvlLbl val="0"/>
      </c:catAx>
      <c:valAx>
        <c:axId val="36378880"/>
        <c:scaling>
          <c:orientation val="minMax"/>
        </c:scaling>
        <c:delete val="1"/>
        <c:axPos val="l"/>
        <c:numFmt formatCode="General" sourceLinked="1"/>
        <c:majorTickMark val="out"/>
        <c:minorTickMark val="none"/>
        <c:tickLblPos val="nextTo"/>
        <c:crossAx val="36377344"/>
        <c:crosses val="autoZero"/>
        <c:crossBetween val="between"/>
      </c:valAx>
    </c:plotArea>
    <c:plotVisOnly val="1"/>
    <c:dispBlanksAs val="gap"/>
    <c:showDLblsOverMax val="0"/>
  </c:chart>
  <c:spPr>
    <a:ln>
      <a:noFill/>
    </a:ln>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'C:\Users\dengelbe\Downloads\[Charts for Website (1).xlsx]Icon Chart'!$B$11</c:f>
              <c:strCache>
                <c:ptCount val="1"/>
                <c:pt idx="0">
                  <c:v>Ashes and Diamonds</c:v>
                </c:pt>
              </c:strCache>
            </c:strRef>
          </c:tx>
          <c:spPr>
            <a:solidFill>
              <a:srgbClr val="FF0000"/>
            </a:solidFill>
          </c:spPr>
          <c:invertIfNegative val="0"/>
          <c:cat>
            <c:strRef>
              <c:f>'C:\Users\dengelbe\Downloads\[Charts for Website (1).xlsx]Icon Chart'!$A$12:$A$14</c:f>
              <c:strCache>
                <c:ptCount val="3"/>
                <c:pt idx="0">
                  <c:v>Fuel</c:v>
                </c:pt>
                <c:pt idx="1">
                  <c:v>Gov.</c:v>
                </c:pt>
                <c:pt idx="2">
                  <c:v>Tech</c:v>
                </c:pt>
              </c:strCache>
            </c:strRef>
          </c:cat>
          <c:val>
            <c:numRef>
              <c:f>'C:\Users\dengelbe\Downloads\[Charts for Website (1).xlsx]Icon Chart'!$B$12:$B$14</c:f>
              <c:numCache>
                <c:formatCode>General</c:formatCode>
                <c:ptCount val="3"/>
                <c:pt idx="0">
                  <c:v>-3</c:v>
                </c:pt>
                <c:pt idx="1">
                  <c:v>-5</c:v>
                </c:pt>
                <c:pt idx="2">
                  <c:v>-4</c:v>
                </c:pt>
              </c:numCache>
            </c:numRef>
          </c:val>
          <c:extLst xmlns:c16r2="http://schemas.microsoft.com/office/drawing/2015/06/chart">
            <c:ext xmlns:c16="http://schemas.microsoft.com/office/drawing/2014/chart" uri="{C3380CC4-5D6E-409C-BE32-E72D297353CC}">
              <c16:uniqueId val="{00000000-03BB-4047-B79B-7A18E61FCF13}"/>
            </c:ext>
          </c:extLst>
        </c:ser>
        <c:dLbls>
          <c:showLegendKey val="0"/>
          <c:showVal val="0"/>
          <c:showCatName val="0"/>
          <c:showSerName val="0"/>
          <c:showPercent val="0"/>
          <c:showBubbleSize val="0"/>
        </c:dLbls>
        <c:gapWidth val="150"/>
        <c:axId val="36394880"/>
        <c:axId val="36396416"/>
      </c:barChart>
      <c:catAx>
        <c:axId val="36394880"/>
        <c:scaling>
          <c:orientation val="minMax"/>
        </c:scaling>
        <c:delete val="0"/>
        <c:axPos val="b"/>
        <c:numFmt formatCode="General" sourceLinked="0"/>
        <c:majorTickMark val="out"/>
        <c:minorTickMark val="none"/>
        <c:tickLblPos val="high"/>
        <c:txPr>
          <a:bodyPr/>
          <a:lstStyle/>
          <a:p>
            <a:pPr>
              <a:defRPr sz="1600"/>
            </a:pPr>
            <a:endParaRPr lang="en-US"/>
          </a:p>
        </c:txPr>
        <c:crossAx val="36396416"/>
        <c:crosses val="autoZero"/>
        <c:auto val="1"/>
        <c:lblAlgn val="ctr"/>
        <c:lblOffset val="100"/>
        <c:noMultiLvlLbl val="0"/>
      </c:catAx>
      <c:valAx>
        <c:axId val="36396416"/>
        <c:scaling>
          <c:orientation val="minMax"/>
          <c:max val="6"/>
          <c:min val="-6"/>
        </c:scaling>
        <c:delete val="1"/>
        <c:axPos val="l"/>
        <c:numFmt formatCode="General" sourceLinked="1"/>
        <c:majorTickMark val="out"/>
        <c:minorTickMark val="none"/>
        <c:tickLblPos val="nextTo"/>
        <c:crossAx val="36394880"/>
        <c:crosses val="autoZero"/>
        <c:crossBetween val="between"/>
      </c:valAx>
    </c:plotArea>
    <c:plotVisOnly val="1"/>
    <c:dispBlanksAs val="gap"/>
    <c:showDLblsOverMax val="0"/>
  </c:chart>
  <c:spPr>
    <a:ln>
      <a:noFill/>
    </a:ln>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Sheet6!$B$16</c:f>
              <c:strCache>
                <c:ptCount val="1"/>
                <c:pt idx="0">
                  <c:v>Energy Use (MBTU)</c:v>
                </c:pt>
              </c:strCache>
            </c:strRef>
          </c:tx>
          <c:invertIfNegative val="0"/>
          <c:cat>
            <c:strRef>
              <c:f>Sheet6!$A$17:$A$20</c:f>
              <c:strCache>
                <c:ptCount val="4"/>
                <c:pt idx="0">
                  <c:v>Revenge of the Nerds</c:v>
                </c:pt>
                <c:pt idx="1">
                  <c:v>Blue Planet</c:v>
                </c:pt>
                <c:pt idx="2">
                  <c:v>Ashes and Diamonds</c:v>
                </c:pt>
                <c:pt idx="3">
                  <c:v>Last Call at the Oasis</c:v>
                </c:pt>
              </c:strCache>
            </c:strRef>
          </c:cat>
          <c:val>
            <c:numRef>
              <c:f>Sheet6!$B$17:$B$20</c:f>
              <c:numCache>
                <c:formatCode>0%</c:formatCode>
                <c:ptCount val="4"/>
                <c:pt idx="0">
                  <c:v>-2.6221747498313741E-2</c:v>
                </c:pt>
                <c:pt idx="1">
                  <c:v>6.3683498902652458E-2</c:v>
                </c:pt>
                <c:pt idx="2">
                  <c:v>6.0968874102806936E-4</c:v>
                </c:pt>
                <c:pt idx="3">
                  <c:v>0.15329695156344103</c:v>
                </c:pt>
              </c:numCache>
            </c:numRef>
          </c:val>
          <c:extLst xmlns:c16r2="http://schemas.microsoft.com/office/drawing/2015/06/chart">
            <c:ext xmlns:c16="http://schemas.microsoft.com/office/drawing/2014/chart" uri="{C3380CC4-5D6E-409C-BE32-E72D297353CC}">
              <c16:uniqueId val="{00000000-2B16-41B3-BA8A-FEF5EAAACBBB}"/>
            </c:ext>
          </c:extLst>
        </c:ser>
        <c:ser>
          <c:idx val="1"/>
          <c:order val="1"/>
          <c:tx>
            <c:strRef>
              <c:f>Sheet6!$C$16</c:f>
              <c:strCache>
                <c:ptCount val="1"/>
                <c:pt idx="0">
                  <c:v>GHG Emissions (CO2e)</c:v>
                </c:pt>
              </c:strCache>
            </c:strRef>
          </c:tx>
          <c:invertIfNegative val="0"/>
          <c:cat>
            <c:strRef>
              <c:f>Sheet6!$A$17:$A$20</c:f>
              <c:strCache>
                <c:ptCount val="4"/>
                <c:pt idx="0">
                  <c:v>Revenge of the Nerds</c:v>
                </c:pt>
                <c:pt idx="1">
                  <c:v>Blue Planet</c:v>
                </c:pt>
                <c:pt idx="2">
                  <c:v>Ashes and Diamonds</c:v>
                </c:pt>
                <c:pt idx="3">
                  <c:v>Last Call at the Oasis</c:v>
                </c:pt>
              </c:strCache>
            </c:strRef>
          </c:cat>
          <c:val>
            <c:numRef>
              <c:f>Sheet6!$C$17:$C$20</c:f>
              <c:numCache>
                <c:formatCode>0%</c:formatCode>
                <c:ptCount val="4"/>
                <c:pt idx="0">
                  <c:v>-1.193375241945871E-2</c:v>
                </c:pt>
                <c:pt idx="1">
                  <c:v>-0.15431354002805708</c:v>
                </c:pt>
                <c:pt idx="2">
                  <c:v>1.2571448588250878E-2</c:v>
                </c:pt>
                <c:pt idx="3">
                  <c:v>-0.17750343309005756</c:v>
                </c:pt>
              </c:numCache>
            </c:numRef>
          </c:val>
          <c:extLst xmlns:c16r2="http://schemas.microsoft.com/office/drawing/2015/06/chart">
            <c:ext xmlns:c16="http://schemas.microsoft.com/office/drawing/2014/chart" uri="{C3380CC4-5D6E-409C-BE32-E72D297353CC}">
              <c16:uniqueId val="{00000001-2B16-41B3-BA8A-FEF5EAAACBBB}"/>
            </c:ext>
          </c:extLst>
        </c:ser>
        <c:dLbls>
          <c:showLegendKey val="0"/>
          <c:showVal val="0"/>
          <c:showCatName val="0"/>
          <c:showSerName val="0"/>
          <c:showPercent val="0"/>
          <c:showBubbleSize val="0"/>
        </c:dLbls>
        <c:gapWidth val="150"/>
        <c:axId val="36461568"/>
        <c:axId val="36475648"/>
      </c:barChart>
      <c:catAx>
        <c:axId val="36461568"/>
        <c:scaling>
          <c:orientation val="minMax"/>
        </c:scaling>
        <c:delete val="0"/>
        <c:axPos val="b"/>
        <c:numFmt formatCode="General" sourceLinked="0"/>
        <c:majorTickMark val="out"/>
        <c:minorTickMark val="none"/>
        <c:tickLblPos val="low"/>
        <c:txPr>
          <a:bodyPr/>
          <a:lstStyle/>
          <a:p>
            <a:pPr>
              <a:defRPr sz="1400">
                <a:latin typeface="Calibri" pitchFamily="34" charset="0"/>
              </a:defRPr>
            </a:pPr>
            <a:endParaRPr lang="en-US"/>
          </a:p>
        </c:txPr>
        <c:crossAx val="36475648"/>
        <c:crosses val="autoZero"/>
        <c:auto val="1"/>
        <c:lblAlgn val="ctr"/>
        <c:lblOffset val="100"/>
        <c:noMultiLvlLbl val="0"/>
      </c:catAx>
      <c:valAx>
        <c:axId val="36475648"/>
        <c:scaling>
          <c:orientation val="minMax"/>
        </c:scaling>
        <c:delete val="0"/>
        <c:axPos val="l"/>
        <c:majorGridlines>
          <c:spPr>
            <a:ln>
              <a:solidFill>
                <a:schemeClr val="bg1">
                  <a:lumMod val="85000"/>
                </a:schemeClr>
              </a:solidFill>
            </a:ln>
          </c:spPr>
        </c:majorGridlines>
        <c:numFmt formatCode="0%" sourceLinked="1"/>
        <c:majorTickMark val="out"/>
        <c:minorTickMark val="none"/>
        <c:tickLblPos val="nextTo"/>
        <c:spPr>
          <a:ln>
            <a:noFill/>
          </a:ln>
        </c:spPr>
        <c:txPr>
          <a:bodyPr/>
          <a:lstStyle/>
          <a:p>
            <a:pPr>
              <a:defRPr sz="1400">
                <a:latin typeface="Calibri" pitchFamily="34" charset="0"/>
              </a:defRPr>
            </a:pPr>
            <a:endParaRPr lang="en-US"/>
          </a:p>
        </c:txPr>
        <c:crossAx val="36461568"/>
        <c:crosses val="autoZero"/>
        <c:crossBetween val="between"/>
      </c:valAx>
    </c:plotArea>
    <c:legend>
      <c:legendPos val="r"/>
      <c:layout/>
      <c:overlay val="0"/>
      <c:txPr>
        <a:bodyPr/>
        <a:lstStyle/>
        <a:p>
          <a:pPr>
            <a:defRPr sz="1400">
              <a:latin typeface="Calibri" pitchFamily="34" charset="0"/>
            </a:defRPr>
          </a:pPr>
          <a:endParaRPr lang="en-US"/>
        </a:p>
      </c:txPr>
    </c:legend>
    <c:plotVisOnly val="1"/>
    <c:dispBlanksAs val="gap"/>
    <c:showDLblsOverMax val="0"/>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latin typeface="Calibri" pitchFamily="34" charset="0"/>
              </a:defRPr>
            </a:pPr>
            <a:r>
              <a:rPr lang="en-US" dirty="0" smtClean="0">
                <a:latin typeface="Calibri" pitchFamily="34" charset="0"/>
              </a:rPr>
              <a:t>Emissions for Vehicles</a:t>
            </a:r>
            <a:r>
              <a:rPr lang="en-US" baseline="0" dirty="0" smtClean="0">
                <a:latin typeface="Calibri" pitchFamily="34" charset="0"/>
              </a:rPr>
              <a:t> Relative to Base Scenario</a:t>
            </a:r>
            <a:r>
              <a:rPr lang="en-US" dirty="0" smtClean="0">
                <a:latin typeface="Calibri" pitchFamily="34" charset="0"/>
              </a:rPr>
              <a:t> </a:t>
            </a:r>
            <a:endParaRPr lang="en-US" dirty="0">
              <a:latin typeface="Calibri" pitchFamily="34" charset="0"/>
            </a:endParaRPr>
          </a:p>
        </c:rich>
      </c:tx>
      <c:layout/>
      <c:overlay val="0"/>
    </c:title>
    <c:autoTitleDeleted val="0"/>
    <c:plotArea>
      <c:layout/>
      <c:barChart>
        <c:barDir val="bar"/>
        <c:grouping val="clustered"/>
        <c:varyColors val="0"/>
        <c:ser>
          <c:idx val="0"/>
          <c:order val="0"/>
          <c:tx>
            <c:strRef>
              <c:f>'New VMT + Emissions'!$A$7</c:f>
              <c:strCache>
                <c:ptCount val="1"/>
                <c:pt idx="0">
                  <c:v>Carbon</c:v>
                </c:pt>
              </c:strCache>
            </c:strRef>
          </c:tx>
          <c:invertIfNegative val="0"/>
          <c:cat>
            <c:strRef>
              <c:f>'New VMT + Emissions'!$B$6:$E$6</c:f>
              <c:strCache>
                <c:ptCount val="4"/>
                <c:pt idx="0">
                  <c:v>Revenge of the Nerds</c:v>
                </c:pt>
                <c:pt idx="1">
                  <c:v>Blue Planet</c:v>
                </c:pt>
                <c:pt idx="2">
                  <c:v>Ashes and Diamonds</c:v>
                </c:pt>
                <c:pt idx="3">
                  <c:v>Last Call at the Oasis</c:v>
                </c:pt>
              </c:strCache>
            </c:strRef>
          </c:cat>
          <c:val>
            <c:numRef>
              <c:f>'New VMT + Emissions'!$B$7:$E$7</c:f>
              <c:numCache>
                <c:formatCode>0.0%</c:formatCode>
                <c:ptCount val="4"/>
                <c:pt idx="0">
                  <c:v>0.17976835132884816</c:v>
                </c:pt>
                <c:pt idx="1">
                  <c:v>-0.48257526068258683</c:v>
                </c:pt>
                <c:pt idx="2">
                  <c:v>-2.2525850830652394E-2</c:v>
                </c:pt>
                <c:pt idx="3">
                  <c:v>-0.32543449977885852</c:v>
                </c:pt>
              </c:numCache>
            </c:numRef>
          </c:val>
          <c:extLst xmlns:c16r2="http://schemas.microsoft.com/office/drawing/2015/06/chart">
            <c:ext xmlns:c16="http://schemas.microsoft.com/office/drawing/2014/chart" uri="{C3380CC4-5D6E-409C-BE32-E72D297353CC}">
              <c16:uniqueId val="{00000000-8B5B-4825-90FE-F8BC8421D17F}"/>
            </c:ext>
          </c:extLst>
        </c:ser>
        <c:ser>
          <c:idx val="1"/>
          <c:order val="1"/>
          <c:tx>
            <c:strRef>
              <c:f>'New VMT + Emissions'!$A$8</c:f>
              <c:strCache>
                <c:ptCount val="1"/>
                <c:pt idx="0">
                  <c:v>Nitrous Oxide</c:v>
                </c:pt>
              </c:strCache>
            </c:strRef>
          </c:tx>
          <c:invertIfNegative val="0"/>
          <c:cat>
            <c:strRef>
              <c:f>'New VMT + Emissions'!$B$6:$E$6</c:f>
              <c:strCache>
                <c:ptCount val="4"/>
                <c:pt idx="0">
                  <c:v>Revenge of the Nerds</c:v>
                </c:pt>
                <c:pt idx="1">
                  <c:v>Blue Planet</c:v>
                </c:pt>
                <c:pt idx="2">
                  <c:v>Ashes and Diamonds</c:v>
                </c:pt>
                <c:pt idx="3">
                  <c:v>Last Call at the Oasis</c:v>
                </c:pt>
              </c:strCache>
            </c:strRef>
          </c:cat>
          <c:val>
            <c:numRef>
              <c:f>'New VMT + Emissions'!$B$8:$E$8</c:f>
              <c:numCache>
                <c:formatCode>0.0%</c:formatCode>
                <c:ptCount val="4"/>
                <c:pt idx="0">
                  <c:v>0.17830559454000983</c:v>
                </c:pt>
                <c:pt idx="1">
                  <c:v>-0.47096717035384594</c:v>
                </c:pt>
                <c:pt idx="2">
                  <c:v>-5.3004997954637645E-3</c:v>
                </c:pt>
                <c:pt idx="3">
                  <c:v>-0.31424878167678671</c:v>
                </c:pt>
              </c:numCache>
            </c:numRef>
          </c:val>
          <c:extLst xmlns:c16r2="http://schemas.microsoft.com/office/drawing/2015/06/chart">
            <c:ext xmlns:c16="http://schemas.microsoft.com/office/drawing/2014/chart" uri="{C3380CC4-5D6E-409C-BE32-E72D297353CC}">
              <c16:uniqueId val="{00000001-8B5B-4825-90FE-F8BC8421D17F}"/>
            </c:ext>
          </c:extLst>
        </c:ser>
        <c:ser>
          <c:idx val="2"/>
          <c:order val="2"/>
          <c:tx>
            <c:strRef>
              <c:f>'New VMT + Emissions'!$A$9</c:f>
              <c:strCache>
                <c:ptCount val="1"/>
                <c:pt idx="0">
                  <c:v>Volitile Organic Compunds</c:v>
                </c:pt>
              </c:strCache>
            </c:strRef>
          </c:tx>
          <c:invertIfNegative val="0"/>
          <c:cat>
            <c:strRef>
              <c:f>'New VMT + Emissions'!$B$6:$E$6</c:f>
              <c:strCache>
                <c:ptCount val="4"/>
                <c:pt idx="0">
                  <c:v>Revenge of the Nerds</c:v>
                </c:pt>
                <c:pt idx="1">
                  <c:v>Blue Planet</c:v>
                </c:pt>
                <c:pt idx="2">
                  <c:v>Ashes and Diamonds</c:v>
                </c:pt>
                <c:pt idx="3">
                  <c:v>Last Call at the Oasis</c:v>
                </c:pt>
              </c:strCache>
            </c:strRef>
          </c:cat>
          <c:val>
            <c:numRef>
              <c:f>'New VMT + Emissions'!$B$9:$E$9</c:f>
              <c:numCache>
                <c:formatCode>0.0%</c:formatCode>
                <c:ptCount val="4"/>
                <c:pt idx="0">
                  <c:v>0.15492865899331343</c:v>
                </c:pt>
                <c:pt idx="1">
                  <c:v>-0.49647958894802358</c:v>
                </c:pt>
                <c:pt idx="2">
                  <c:v>-0.12069105751109122</c:v>
                </c:pt>
                <c:pt idx="3">
                  <c:v>-0.34732116499279164</c:v>
                </c:pt>
              </c:numCache>
            </c:numRef>
          </c:val>
          <c:extLst xmlns:c16r2="http://schemas.microsoft.com/office/drawing/2015/06/chart">
            <c:ext xmlns:c16="http://schemas.microsoft.com/office/drawing/2014/chart" uri="{C3380CC4-5D6E-409C-BE32-E72D297353CC}">
              <c16:uniqueId val="{00000002-8B5B-4825-90FE-F8BC8421D17F}"/>
            </c:ext>
          </c:extLst>
        </c:ser>
        <c:dLbls>
          <c:showLegendKey val="0"/>
          <c:showVal val="0"/>
          <c:showCatName val="0"/>
          <c:showSerName val="0"/>
          <c:showPercent val="0"/>
          <c:showBubbleSize val="0"/>
        </c:dLbls>
        <c:gapWidth val="150"/>
        <c:axId val="36503552"/>
        <c:axId val="36505088"/>
      </c:barChart>
      <c:catAx>
        <c:axId val="36503552"/>
        <c:scaling>
          <c:orientation val="maxMin"/>
        </c:scaling>
        <c:delete val="0"/>
        <c:axPos val="l"/>
        <c:numFmt formatCode="General" sourceLinked="0"/>
        <c:majorTickMark val="out"/>
        <c:minorTickMark val="none"/>
        <c:tickLblPos val="high"/>
        <c:spPr>
          <a:ln>
            <a:solidFill>
              <a:schemeClr val="bg1">
                <a:lumMod val="75000"/>
              </a:schemeClr>
            </a:solidFill>
          </a:ln>
        </c:spPr>
        <c:txPr>
          <a:bodyPr/>
          <a:lstStyle/>
          <a:p>
            <a:pPr>
              <a:defRPr sz="1400">
                <a:latin typeface="Calibri" pitchFamily="34" charset="0"/>
              </a:defRPr>
            </a:pPr>
            <a:endParaRPr lang="en-US"/>
          </a:p>
        </c:txPr>
        <c:crossAx val="36505088"/>
        <c:crosses val="autoZero"/>
        <c:auto val="1"/>
        <c:lblAlgn val="ctr"/>
        <c:lblOffset val="100"/>
        <c:noMultiLvlLbl val="0"/>
      </c:catAx>
      <c:valAx>
        <c:axId val="36505088"/>
        <c:scaling>
          <c:orientation val="minMax"/>
        </c:scaling>
        <c:delete val="0"/>
        <c:axPos val="t"/>
        <c:majorGridlines>
          <c:spPr>
            <a:ln>
              <a:solidFill>
                <a:schemeClr val="bg1">
                  <a:lumMod val="85000"/>
                </a:schemeClr>
              </a:solidFill>
            </a:ln>
          </c:spPr>
        </c:majorGridlines>
        <c:numFmt formatCode="0.0%" sourceLinked="1"/>
        <c:majorTickMark val="out"/>
        <c:minorTickMark val="none"/>
        <c:tickLblPos val="nextTo"/>
        <c:spPr>
          <a:ln>
            <a:noFill/>
          </a:ln>
        </c:spPr>
        <c:txPr>
          <a:bodyPr/>
          <a:lstStyle/>
          <a:p>
            <a:pPr>
              <a:defRPr sz="1400">
                <a:latin typeface="Calibri" pitchFamily="34" charset="0"/>
              </a:defRPr>
            </a:pPr>
            <a:endParaRPr lang="en-US"/>
          </a:p>
        </c:txPr>
        <c:crossAx val="36503552"/>
        <c:crosses val="autoZero"/>
        <c:crossBetween val="between"/>
      </c:valAx>
      <c:spPr>
        <a:noFill/>
        <a:ln w="25400">
          <a:noFill/>
        </a:ln>
      </c:spPr>
    </c:plotArea>
    <c:legend>
      <c:legendPos val="b"/>
      <c:layout/>
      <c:overlay val="0"/>
      <c:txPr>
        <a:bodyPr/>
        <a:lstStyle/>
        <a:p>
          <a:pPr>
            <a:defRPr sz="1400">
              <a:latin typeface="Calibri" pitchFamily="34" charset="0"/>
            </a:defRPr>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657407407407399E-2"/>
          <c:y val="0.13468013468013501"/>
          <c:w val="0.87268518518518501"/>
          <c:h val="0.81481481481481499"/>
        </c:manualLayout>
      </c:layout>
      <c:barChart>
        <c:barDir val="col"/>
        <c:grouping val="clustered"/>
        <c:varyColors val="0"/>
        <c:ser>
          <c:idx val="0"/>
          <c:order val="0"/>
          <c:tx>
            <c:strRef>
              <c:f>'C:\Users\dengelbe\Downloads\[Charts for Website (1).xlsx]Icon Chart'!$B$1</c:f>
              <c:strCache>
                <c:ptCount val="1"/>
                <c:pt idx="0">
                  <c:v>Revenge of the Nerds</c:v>
                </c:pt>
              </c:strCache>
            </c:strRef>
          </c:tx>
          <c:spPr>
            <a:solidFill>
              <a:srgbClr val="7030A0"/>
            </a:solidFill>
          </c:spPr>
          <c:invertIfNegative val="0"/>
          <c:cat>
            <c:strRef>
              <c:f>'C:\Users\dengelbe\Downloads\[Charts for Website (1).xlsx]Icon Chart'!$A$2:$A$4</c:f>
              <c:strCache>
                <c:ptCount val="3"/>
                <c:pt idx="0">
                  <c:v>Fuel</c:v>
                </c:pt>
                <c:pt idx="1">
                  <c:v>Gov.</c:v>
                </c:pt>
                <c:pt idx="2">
                  <c:v>Tech</c:v>
                </c:pt>
              </c:strCache>
            </c:strRef>
          </c:cat>
          <c:val>
            <c:numRef>
              <c:f>'C:\Users\dengelbe\Downloads\[Charts for Website (1).xlsx]Icon Chart'!$B$2:$B$4</c:f>
              <c:numCache>
                <c:formatCode>General</c:formatCode>
                <c:ptCount val="3"/>
                <c:pt idx="0">
                  <c:v>-5</c:v>
                </c:pt>
                <c:pt idx="1">
                  <c:v>-1</c:v>
                </c:pt>
                <c:pt idx="2">
                  <c:v>5</c:v>
                </c:pt>
              </c:numCache>
            </c:numRef>
          </c:val>
          <c:extLst xmlns:c16r2="http://schemas.microsoft.com/office/drawing/2015/06/chart">
            <c:ext xmlns:c16="http://schemas.microsoft.com/office/drawing/2014/chart" uri="{C3380CC4-5D6E-409C-BE32-E72D297353CC}">
              <c16:uniqueId val="{00000000-398B-4D4D-9F0C-374D5CFC0160}"/>
            </c:ext>
          </c:extLst>
        </c:ser>
        <c:dLbls>
          <c:showLegendKey val="0"/>
          <c:showVal val="0"/>
          <c:showCatName val="0"/>
          <c:showSerName val="0"/>
          <c:showPercent val="0"/>
          <c:showBubbleSize val="0"/>
        </c:dLbls>
        <c:gapWidth val="150"/>
        <c:axId val="3416064"/>
        <c:axId val="3417600"/>
      </c:barChart>
      <c:catAx>
        <c:axId val="3416064"/>
        <c:scaling>
          <c:orientation val="minMax"/>
        </c:scaling>
        <c:delete val="0"/>
        <c:axPos val="b"/>
        <c:numFmt formatCode="General" sourceLinked="0"/>
        <c:majorTickMark val="out"/>
        <c:minorTickMark val="none"/>
        <c:tickLblPos val="high"/>
        <c:txPr>
          <a:bodyPr/>
          <a:lstStyle/>
          <a:p>
            <a:pPr>
              <a:defRPr sz="1600"/>
            </a:pPr>
            <a:endParaRPr lang="en-US"/>
          </a:p>
        </c:txPr>
        <c:crossAx val="3417600"/>
        <c:crosses val="autoZero"/>
        <c:auto val="1"/>
        <c:lblAlgn val="ctr"/>
        <c:lblOffset val="100"/>
        <c:noMultiLvlLbl val="0"/>
      </c:catAx>
      <c:valAx>
        <c:axId val="3417600"/>
        <c:scaling>
          <c:orientation val="minMax"/>
        </c:scaling>
        <c:delete val="1"/>
        <c:axPos val="l"/>
        <c:numFmt formatCode="General" sourceLinked="1"/>
        <c:majorTickMark val="out"/>
        <c:minorTickMark val="none"/>
        <c:tickLblPos val="nextTo"/>
        <c:crossAx val="3416064"/>
        <c:crosses val="autoZero"/>
        <c:crossBetween val="between"/>
      </c:valAx>
    </c:plotArea>
    <c:plotVisOnly val="1"/>
    <c:dispBlanksAs val="gap"/>
    <c:showDLblsOverMax val="0"/>
  </c:chart>
  <c:spPr>
    <a:ln>
      <a:noFill/>
    </a:ln>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'[Charts for Website (1).xlsx]Icon Chart'!$B$16</c:f>
              <c:strCache>
                <c:ptCount val="1"/>
                <c:pt idx="0">
                  <c:v>Last Call at the Oasis</c:v>
                </c:pt>
              </c:strCache>
            </c:strRef>
          </c:tx>
          <c:spPr>
            <a:solidFill>
              <a:srgbClr val="00B050"/>
            </a:solidFill>
          </c:spPr>
          <c:invertIfNegative val="0"/>
          <c:cat>
            <c:strRef>
              <c:f>'[Charts for Website (1).xlsx]Icon Chart'!$A$17:$A$19</c:f>
              <c:strCache>
                <c:ptCount val="3"/>
                <c:pt idx="0">
                  <c:v>Fuel</c:v>
                </c:pt>
                <c:pt idx="1">
                  <c:v>Gov.</c:v>
                </c:pt>
                <c:pt idx="2">
                  <c:v>Tech</c:v>
                </c:pt>
              </c:strCache>
            </c:strRef>
          </c:cat>
          <c:val>
            <c:numRef>
              <c:f>'[Charts for Website (1).xlsx]Icon Chart'!$B$17:$B$19</c:f>
              <c:numCache>
                <c:formatCode>General</c:formatCode>
                <c:ptCount val="3"/>
                <c:pt idx="0">
                  <c:v>5</c:v>
                </c:pt>
                <c:pt idx="1">
                  <c:v>5</c:v>
                </c:pt>
                <c:pt idx="2">
                  <c:v>-3</c:v>
                </c:pt>
              </c:numCache>
            </c:numRef>
          </c:val>
          <c:extLst xmlns:c16r2="http://schemas.microsoft.com/office/drawing/2015/06/chart">
            <c:ext xmlns:c16="http://schemas.microsoft.com/office/drawing/2014/chart" uri="{C3380CC4-5D6E-409C-BE32-E72D297353CC}">
              <c16:uniqueId val="{00000000-BEE7-433C-A0F8-30F432E44438}"/>
            </c:ext>
          </c:extLst>
        </c:ser>
        <c:dLbls>
          <c:showLegendKey val="0"/>
          <c:showVal val="0"/>
          <c:showCatName val="0"/>
          <c:showSerName val="0"/>
          <c:showPercent val="0"/>
          <c:showBubbleSize val="0"/>
        </c:dLbls>
        <c:gapWidth val="150"/>
        <c:axId val="36524032"/>
        <c:axId val="36525568"/>
      </c:barChart>
      <c:catAx>
        <c:axId val="36524032"/>
        <c:scaling>
          <c:orientation val="minMax"/>
        </c:scaling>
        <c:delete val="0"/>
        <c:axPos val="b"/>
        <c:numFmt formatCode="General" sourceLinked="0"/>
        <c:majorTickMark val="out"/>
        <c:minorTickMark val="none"/>
        <c:tickLblPos val="high"/>
        <c:txPr>
          <a:bodyPr/>
          <a:lstStyle/>
          <a:p>
            <a:pPr>
              <a:defRPr sz="1600"/>
            </a:pPr>
            <a:endParaRPr lang="en-US"/>
          </a:p>
        </c:txPr>
        <c:crossAx val="36525568"/>
        <c:crosses val="autoZero"/>
        <c:auto val="1"/>
        <c:lblAlgn val="ctr"/>
        <c:lblOffset val="100"/>
        <c:noMultiLvlLbl val="0"/>
      </c:catAx>
      <c:valAx>
        <c:axId val="36525568"/>
        <c:scaling>
          <c:orientation val="minMax"/>
          <c:max val="6"/>
          <c:min val="-6"/>
        </c:scaling>
        <c:delete val="1"/>
        <c:axPos val="l"/>
        <c:numFmt formatCode="General" sourceLinked="1"/>
        <c:majorTickMark val="out"/>
        <c:minorTickMark val="none"/>
        <c:tickLblPos val="nextTo"/>
        <c:crossAx val="36524032"/>
        <c:crosses val="autoZero"/>
        <c:crossBetween val="between"/>
      </c:valAx>
    </c:plotArea>
    <c:plotVisOnly val="1"/>
    <c:dispBlanksAs val="gap"/>
    <c:showDLblsOverMax val="0"/>
  </c:chart>
  <c:spPr>
    <a:ln>
      <a:noFill/>
    </a:ln>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'C:\Users\dengelbe\Downloads\[Charts for Website (1).xlsx]Icon Chart'!$B$6</c:f>
              <c:strCache>
                <c:ptCount val="1"/>
                <c:pt idx="0">
                  <c:v>Blue Planet</c:v>
                </c:pt>
              </c:strCache>
            </c:strRef>
          </c:tx>
          <c:invertIfNegative val="0"/>
          <c:cat>
            <c:strRef>
              <c:f>'C:\Users\dengelbe\Downloads\[Charts for Website (1).xlsx]Icon Chart'!$A$7:$A$9</c:f>
              <c:strCache>
                <c:ptCount val="3"/>
                <c:pt idx="0">
                  <c:v>Fuel</c:v>
                </c:pt>
                <c:pt idx="1">
                  <c:v>Gov.</c:v>
                </c:pt>
                <c:pt idx="2">
                  <c:v>Tech</c:v>
                </c:pt>
              </c:strCache>
            </c:strRef>
          </c:cat>
          <c:val>
            <c:numRef>
              <c:f>'C:\Users\dengelbe\Downloads\[Charts for Website (1).xlsx]Icon Chart'!$B$7:$B$9</c:f>
              <c:numCache>
                <c:formatCode>General</c:formatCode>
                <c:ptCount val="3"/>
                <c:pt idx="0">
                  <c:v>3</c:v>
                </c:pt>
                <c:pt idx="1">
                  <c:v>1</c:v>
                </c:pt>
                <c:pt idx="2">
                  <c:v>4</c:v>
                </c:pt>
              </c:numCache>
            </c:numRef>
          </c:val>
          <c:extLst xmlns:c16r2="http://schemas.microsoft.com/office/drawing/2015/06/chart">
            <c:ext xmlns:c16="http://schemas.microsoft.com/office/drawing/2014/chart" uri="{C3380CC4-5D6E-409C-BE32-E72D297353CC}">
              <c16:uniqueId val="{00000000-64D0-45E9-BA45-F3EB79191BF8}"/>
            </c:ext>
          </c:extLst>
        </c:ser>
        <c:dLbls>
          <c:showLegendKey val="0"/>
          <c:showVal val="0"/>
          <c:showCatName val="0"/>
          <c:showSerName val="0"/>
          <c:showPercent val="0"/>
          <c:showBubbleSize val="0"/>
        </c:dLbls>
        <c:gapWidth val="150"/>
        <c:axId val="36541568"/>
        <c:axId val="36543104"/>
      </c:barChart>
      <c:catAx>
        <c:axId val="36541568"/>
        <c:scaling>
          <c:orientation val="minMax"/>
        </c:scaling>
        <c:delete val="0"/>
        <c:axPos val="b"/>
        <c:numFmt formatCode="General" sourceLinked="0"/>
        <c:majorTickMark val="out"/>
        <c:minorTickMark val="none"/>
        <c:tickLblPos val="high"/>
        <c:txPr>
          <a:bodyPr/>
          <a:lstStyle/>
          <a:p>
            <a:pPr>
              <a:defRPr sz="1600"/>
            </a:pPr>
            <a:endParaRPr lang="en-US"/>
          </a:p>
        </c:txPr>
        <c:crossAx val="36543104"/>
        <c:crosses val="autoZero"/>
        <c:auto val="1"/>
        <c:lblAlgn val="ctr"/>
        <c:lblOffset val="100"/>
        <c:noMultiLvlLbl val="0"/>
      </c:catAx>
      <c:valAx>
        <c:axId val="36543104"/>
        <c:scaling>
          <c:orientation val="minMax"/>
          <c:max val="6"/>
          <c:min val="-6"/>
        </c:scaling>
        <c:delete val="1"/>
        <c:axPos val="l"/>
        <c:numFmt formatCode="General" sourceLinked="1"/>
        <c:majorTickMark val="out"/>
        <c:minorTickMark val="none"/>
        <c:tickLblPos val="nextTo"/>
        <c:crossAx val="36541568"/>
        <c:crosses val="autoZero"/>
        <c:crossBetween val="between"/>
      </c:valAx>
    </c:plotArea>
    <c:plotVisOnly val="1"/>
    <c:dispBlanksAs val="gap"/>
    <c:showDLblsOverMax val="0"/>
  </c:chart>
  <c:spPr>
    <a:ln>
      <a:noFill/>
    </a:ln>
  </c:sp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657407407407399E-2"/>
          <c:y val="0.13468013468013501"/>
          <c:w val="0.87268518518518501"/>
          <c:h val="0.81481481481481499"/>
        </c:manualLayout>
      </c:layout>
      <c:barChart>
        <c:barDir val="col"/>
        <c:grouping val="clustered"/>
        <c:varyColors val="0"/>
        <c:ser>
          <c:idx val="0"/>
          <c:order val="0"/>
          <c:tx>
            <c:strRef>
              <c:f>'C:\Users\dengelbe\Downloads\[Charts for Website (1).xlsx]Icon Chart'!$B$1</c:f>
              <c:strCache>
                <c:ptCount val="1"/>
                <c:pt idx="0">
                  <c:v>Revenge of the Nerds</c:v>
                </c:pt>
              </c:strCache>
            </c:strRef>
          </c:tx>
          <c:spPr>
            <a:solidFill>
              <a:srgbClr val="7030A0"/>
            </a:solidFill>
          </c:spPr>
          <c:invertIfNegative val="0"/>
          <c:cat>
            <c:strRef>
              <c:f>'C:\Users\dengelbe\Downloads\[Charts for Website (1).xlsx]Icon Chart'!$A$2:$A$4</c:f>
              <c:strCache>
                <c:ptCount val="3"/>
                <c:pt idx="0">
                  <c:v>Fuel</c:v>
                </c:pt>
                <c:pt idx="1">
                  <c:v>Gov.</c:v>
                </c:pt>
                <c:pt idx="2">
                  <c:v>Tech</c:v>
                </c:pt>
              </c:strCache>
            </c:strRef>
          </c:cat>
          <c:val>
            <c:numRef>
              <c:f>'C:\Users\dengelbe\Downloads\[Charts for Website (1).xlsx]Icon Chart'!$B$2:$B$4</c:f>
              <c:numCache>
                <c:formatCode>General</c:formatCode>
                <c:ptCount val="3"/>
                <c:pt idx="0">
                  <c:v>-5</c:v>
                </c:pt>
                <c:pt idx="1">
                  <c:v>-1</c:v>
                </c:pt>
                <c:pt idx="2">
                  <c:v>5</c:v>
                </c:pt>
              </c:numCache>
            </c:numRef>
          </c:val>
          <c:extLst xmlns:c16r2="http://schemas.microsoft.com/office/drawing/2015/06/chart">
            <c:ext xmlns:c16="http://schemas.microsoft.com/office/drawing/2014/chart" uri="{C3380CC4-5D6E-409C-BE32-E72D297353CC}">
              <c16:uniqueId val="{00000000-1D1F-4F24-8200-74058C80792E}"/>
            </c:ext>
          </c:extLst>
        </c:ser>
        <c:dLbls>
          <c:showLegendKey val="0"/>
          <c:showVal val="0"/>
          <c:showCatName val="0"/>
          <c:showSerName val="0"/>
          <c:showPercent val="0"/>
          <c:showBubbleSize val="0"/>
        </c:dLbls>
        <c:gapWidth val="150"/>
        <c:axId val="37230848"/>
        <c:axId val="37236736"/>
      </c:barChart>
      <c:catAx>
        <c:axId val="37230848"/>
        <c:scaling>
          <c:orientation val="minMax"/>
        </c:scaling>
        <c:delete val="0"/>
        <c:axPos val="b"/>
        <c:numFmt formatCode="General" sourceLinked="0"/>
        <c:majorTickMark val="out"/>
        <c:minorTickMark val="none"/>
        <c:tickLblPos val="high"/>
        <c:txPr>
          <a:bodyPr/>
          <a:lstStyle/>
          <a:p>
            <a:pPr>
              <a:defRPr sz="1600"/>
            </a:pPr>
            <a:endParaRPr lang="en-US"/>
          </a:p>
        </c:txPr>
        <c:crossAx val="37236736"/>
        <c:crosses val="autoZero"/>
        <c:auto val="1"/>
        <c:lblAlgn val="ctr"/>
        <c:lblOffset val="100"/>
        <c:noMultiLvlLbl val="0"/>
      </c:catAx>
      <c:valAx>
        <c:axId val="37236736"/>
        <c:scaling>
          <c:orientation val="minMax"/>
        </c:scaling>
        <c:delete val="1"/>
        <c:axPos val="l"/>
        <c:numFmt formatCode="General" sourceLinked="1"/>
        <c:majorTickMark val="out"/>
        <c:minorTickMark val="none"/>
        <c:tickLblPos val="nextTo"/>
        <c:crossAx val="37230848"/>
        <c:crosses val="autoZero"/>
        <c:crossBetween val="between"/>
      </c:valAx>
    </c:plotArea>
    <c:plotVisOnly val="1"/>
    <c:dispBlanksAs val="gap"/>
    <c:showDLblsOverMax val="0"/>
  </c:chart>
  <c:spPr>
    <a:ln>
      <a:noFill/>
    </a:ln>
  </c:sp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'C:\Users\dengelbe\Downloads\[Charts for Website (1).xlsx]Icon Chart'!$B$11</c:f>
              <c:strCache>
                <c:ptCount val="1"/>
                <c:pt idx="0">
                  <c:v>Ashes and Diamonds</c:v>
                </c:pt>
              </c:strCache>
            </c:strRef>
          </c:tx>
          <c:spPr>
            <a:solidFill>
              <a:srgbClr val="FF0000"/>
            </a:solidFill>
          </c:spPr>
          <c:invertIfNegative val="0"/>
          <c:cat>
            <c:strRef>
              <c:f>'C:\Users\dengelbe\Downloads\[Charts for Website (1).xlsx]Icon Chart'!$A$12:$A$14</c:f>
              <c:strCache>
                <c:ptCount val="3"/>
                <c:pt idx="0">
                  <c:v>Fuel</c:v>
                </c:pt>
                <c:pt idx="1">
                  <c:v>Gov.</c:v>
                </c:pt>
                <c:pt idx="2">
                  <c:v>Tech</c:v>
                </c:pt>
              </c:strCache>
            </c:strRef>
          </c:cat>
          <c:val>
            <c:numRef>
              <c:f>'C:\Users\dengelbe\Downloads\[Charts for Website (1).xlsx]Icon Chart'!$B$12:$B$14</c:f>
              <c:numCache>
                <c:formatCode>General</c:formatCode>
                <c:ptCount val="3"/>
                <c:pt idx="0">
                  <c:v>-3</c:v>
                </c:pt>
                <c:pt idx="1">
                  <c:v>-5</c:v>
                </c:pt>
                <c:pt idx="2">
                  <c:v>-4</c:v>
                </c:pt>
              </c:numCache>
            </c:numRef>
          </c:val>
          <c:extLst xmlns:c16r2="http://schemas.microsoft.com/office/drawing/2015/06/chart">
            <c:ext xmlns:c16="http://schemas.microsoft.com/office/drawing/2014/chart" uri="{C3380CC4-5D6E-409C-BE32-E72D297353CC}">
              <c16:uniqueId val="{00000000-2153-4D39-B2E2-EF22AB49A8F6}"/>
            </c:ext>
          </c:extLst>
        </c:ser>
        <c:dLbls>
          <c:showLegendKey val="0"/>
          <c:showVal val="0"/>
          <c:showCatName val="0"/>
          <c:showSerName val="0"/>
          <c:showPercent val="0"/>
          <c:showBubbleSize val="0"/>
        </c:dLbls>
        <c:gapWidth val="150"/>
        <c:axId val="37244288"/>
        <c:axId val="37246080"/>
      </c:barChart>
      <c:catAx>
        <c:axId val="37244288"/>
        <c:scaling>
          <c:orientation val="minMax"/>
        </c:scaling>
        <c:delete val="0"/>
        <c:axPos val="b"/>
        <c:numFmt formatCode="General" sourceLinked="0"/>
        <c:majorTickMark val="out"/>
        <c:minorTickMark val="none"/>
        <c:tickLblPos val="high"/>
        <c:txPr>
          <a:bodyPr/>
          <a:lstStyle/>
          <a:p>
            <a:pPr>
              <a:defRPr sz="1600"/>
            </a:pPr>
            <a:endParaRPr lang="en-US"/>
          </a:p>
        </c:txPr>
        <c:crossAx val="37246080"/>
        <c:crosses val="autoZero"/>
        <c:auto val="1"/>
        <c:lblAlgn val="ctr"/>
        <c:lblOffset val="100"/>
        <c:noMultiLvlLbl val="0"/>
      </c:catAx>
      <c:valAx>
        <c:axId val="37246080"/>
        <c:scaling>
          <c:orientation val="minMax"/>
          <c:max val="6"/>
          <c:min val="-6"/>
        </c:scaling>
        <c:delete val="1"/>
        <c:axPos val="l"/>
        <c:numFmt formatCode="General" sourceLinked="1"/>
        <c:majorTickMark val="out"/>
        <c:minorTickMark val="none"/>
        <c:tickLblPos val="nextTo"/>
        <c:crossAx val="37244288"/>
        <c:crosses val="autoZero"/>
        <c:crossBetween val="between"/>
      </c:valAx>
    </c:plotArea>
    <c:plotVisOnly val="1"/>
    <c:dispBlanksAs val="gap"/>
    <c:showDLblsOverMax val="0"/>
  </c:chart>
  <c:spPr>
    <a:ln>
      <a:noFill/>
    </a:ln>
  </c:sp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Forest and Farmland in</a:t>
            </a:r>
            <a:r>
              <a:rPr lang="en-US" baseline="0"/>
              <a:t> Maryland (Thousand Acres)</a:t>
            </a:r>
            <a:endParaRPr lang="en-US"/>
          </a:p>
        </c:rich>
      </c:tx>
      <c:layout/>
      <c:overlay val="0"/>
    </c:title>
    <c:autoTitleDeleted val="0"/>
    <c:plotArea>
      <c:layout>
        <c:manualLayout>
          <c:layoutTarget val="inner"/>
          <c:xMode val="edge"/>
          <c:yMode val="edge"/>
          <c:x val="0.100145892667672"/>
          <c:y val="0.110619960444619"/>
          <c:w val="0.620219378827646"/>
          <c:h val="0.77456963957081904"/>
        </c:manualLayout>
      </c:layout>
      <c:lineChart>
        <c:grouping val="standard"/>
        <c:varyColors val="0"/>
        <c:ser>
          <c:idx val="0"/>
          <c:order val="0"/>
          <c:tx>
            <c:strRef>
              <c:f>Trendline!$C$12</c:f>
              <c:strCache>
                <c:ptCount val="1"/>
                <c:pt idx="0">
                  <c:v>Farmland</c:v>
                </c:pt>
              </c:strCache>
            </c:strRef>
          </c:tx>
          <c:spPr>
            <a:ln>
              <a:solidFill>
                <a:srgbClr val="FFC000"/>
              </a:solidFill>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Trendline!$C$13:$C$18</c:f>
              <c:numCache>
                <c:formatCode>_(* #,##0_);_(* \(#,##0\);_(* "-"??_);_(@_)</c:formatCode>
                <c:ptCount val="6"/>
                <c:pt idx="0">
                  <c:v>2396.628999999999</c:v>
                </c:pt>
                <c:pt idx="1">
                  <c:v>2223.4760000000001</c:v>
                </c:pt>
                <c:pt idx="2">
                  <c:v>2193.0630000000001</c:v>
                </c:pt>
                <c:pt idx="3">
                  <c:v>2077.63</c:v>
                </c:pt>
                <c:pt idx="4">
                  <c:v>2051.7559999999999</c:v>
                </c:pt>
              </c:numCache>
            </c:numRef>
          </c:val>
          <c:smooth val="0"/>
          <c:extLst xmlns:c16r2="http://schemas.microsoft.com/office/drawing/2015/06/chart">
            <c:ext xmlns:c16="http://schemas.microsoft.com/office/drawing/2014/chart" uri="{C3380CC4-5D6E-409C-BE32-E72D297353CC}">
              <c16:uniqueId val="{00000000-ABD3-48C5-AE55-72614036A259}"/>
            </c:ext>
          </c:extLst>
        </c:ser>
        <c:ser>
          <c:idx val="1"/>
          <c:order val="1"/>
          <c:tx>
            <c:strRef>
              <c:f>Trendline!$D$12</c:f>
              <c:strCache>
                <c:ptCount val="1"/>
                <c:pt idx="0">
                  <c:v>   Base</c:v>
                </c:pt>
              </c:strCache>
            </c:strRef>
          </c:tx>
          <c:spPr>
            <a:ln>
              <a:solidFill>
                <a:srgbClr val="FFC000"/>
              </a:solidFill>
              <a:prstDash val="sysDot"/>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Trendline!$D$13:$D$18</c:f>
              <c:numCache>
                <c:formatCode>General</c:formatCode>
                <c:ptCount val="6"/>
                <c:pt idx="4" formatCode="_(* #,##0_);_(* \(#,##0\);_(* &quot;-&quot;??_);_(@_)">
                  <c:v>2051.7559999999999</c:v>
                </c:pt>
                <c:pt idx="5" formatCode="_(* #,##0_);_(* \(#,##0\);_(* &quot;-&quot;??_);_(@_)">
                  <c:v>1888.542541258842</c:v>
                </c:pt>
              </c:numCache>
            </c:numRef>
          </c:val>
          <c:smooth val="0"/>
          <c:extLst xmlns:c16r2="http://schemas.microsoft.com/office/drawing/2015/06/chart">
            <c:ext xmlns:c16="http://schemas.microsoft.com/office/drawing/2014/chart" uri="{C3380CC4-5D6E-409C-BE32-E72D297353CC}">
              <c16:uniqueId val="{00000001-ABD3-48C5-AE55-72614036A259}"/>
            </c:ext>
          </c:extLst>
        </c:ser>
        <c:ser>
          <c:idx val="2"/>
          <c:order val="2"/>
          <c:tx>
            <c:strRef>
              <c:f>Trendline!$E$12</c:f>
              <c:strCache>
                <c:ptCount val="1"/>
                <c:pt idx="0">
                  <c:v>   Revenge of the Nerds</c:v>
                </c:pt>
              </c:strCache>
            </c:strRef>
          </c:tx>
          <c:spPr>
            <a:ln>
              <a:solidFill>
                <a:srgbClr val="FFC000"/>
              </a:solidFill>
              <a:prstDash val="sysDash"/>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Trendline!$E$13:$E$18</c:f>
              <c:numCache>
                <c:formatCode>General</c:formatCode>
                <c:ptCount val="6"/>
                <c:pt idx="4" formatCode="_(* #,##0_);_(* \(#,##0\);_(* &quot;-&quot;??_);_(@_)">
                  <c:v>2051.7559999999999</c:v>
                </c:pt>
                <c:pt idx="5" formatCode="_(* #,##0_);_(* \(#,##0\);_(* &quot;-&quot;??_);_(@_)">
                  <c:v>1865.561653973738</c:v>
                </c:pt>
              </c:numCache>
            </c:numRef>
          </c:val>
          <c:smooth val="0"/>
          <c:extLst xmlns:c16r2="http://schemas.microsoft.com/office/drawing/2015/06/chart">
            <c:ext xmlns:c16="http://schemas.microsoft.com/office/drawing/2014/chart" uri="{C3380CC4-5D6E-409C-BE32-E72D297353CC}">
              <c16:uniqueId val="{00000002-ABD3-48C5-AE55-72614036A259}"/>
            </c:ext>
          </c:extLst>
        </c:ser>
        <c:ser>
          <c:idx val="3"/>
          <c:order val="3"/>
          <c:tx>
            <c:strRef>
              <c:f>Trendline!$F$12</c:f>
              <c:strCache>
                <c:ptCount val="1"/>
                <c:pt idx="0">
                  <c:v>   Ashes and Diamonds</c:v>
                </c:pt>
              </c:strCache>
            </c:strRef>
          </c:tx>
          <c:spPr>
            <a:ln>
              <a:solidFill>
                <a:srgbClr val="FFC000"/>
              </a:solidFill>
              <a:prstDash val="dash"/>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Trendline!$F$13:$F$18</c:f>
              <c:numCache>
                <c:formatCode>General</c:formatCode>
                <c:ptCount val="6"/>
                <c:pt idx="4" formatCode="_(* #,##0_);_(* \(#,##0\);_(* &quot;-&quot;??_);_(@_)">
                  <c:v>2051.7559999999999</c:v>
                </c:pt>
                <c:pt idx="5" formatCode="_(* #,##0_);_(* \(#,##0\);_(* &quot;-&quot;??_);_(@_)">
                  <c:v>1888.80923457116</c:v>
                </c:pt>
              </c:numCache>
            </c:numRef>
          </c:val>
          <c:smooth val="0"/>
          <c:extLst xmlns:c16r2="http://schemas.microsoft.com/office/drawing/2015/06/chart">
            <c:ext xmlns:c16="http://schemas.microsoft.com/office/drawing/2014/chart" uri="{C3380CC4-5D6E-409C-BE32-E72D297353CC}">
              <c16:uniqueId val="{00000003-ABD3-48C5-AE55-72614036A259}"/>
            </c:ext>
          </c:extLst>
        </c:ser>
        <c:ser>
          <c:idx val="4"/>
          <c:order val="4"/>
          <c:tx>
            <c:strRef>
              <c:f>Trendline!$G$12</c:f>
              <c:strCache>
                <c:ptCount val="1"/>
                <c:pt idx="0">
                  <c:v>   Blue Planet</c:v>
                </c:pt>
              </c:strCache>
            </c:strRef>
          </c:tx>
          <c:spPr>
            <a:ln>
              <a:solidFill>
                <a:srgbClr val="FFC000"/>
              </a:solidFill>
              <a:prstDash val="dashDot"/>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Trendline!$G$13:$G$18</c:f>
              <c:numCache>
                <c:formatCode>General</c:formatCode>
                <c:ptCount val="6"/>
                <c:pt idx="4" formatCode="_(* #,##0_);_(* \(#,##0\);_(* &quot;-&quot;??_);_(@_)">
                  <c:v>2051.7559999999999</c:v>
                </c:pt>
                <c:pt idx="5" formatCode="_(* #,##0_);_(* \(#,##0\);_(* &quot;-&quot;??_);_(@_)">
                  <c:v>1890.1422573834809</c:v>
                </c:pt>
              </c:numCache>
            </c:numRef>
          </c:val>
          <c:smooth val="0"/>
          <c:extLst xmlns:c16r2="http://schemas.microsoft.com/office/drawing/2015/06/chart">
            <c:ext xmlns:c16="http://schemas.microsoft.com/office/drawing/2014/chart" uri="{C3380CC4-5D6E-409C-BE32-E72D297353CC}">
              <c16:uniqueId val="{00000004-ABD3-48C5-AE55-72614036A259}"/>
            </c:ext>
          </c:extLst>
        </c:ser>
        <c:ser>
          <c:idx val="5"/>
          <c:order val="5"/>
          <c:tx>
            <c:strRef>
              <c:f>Trendline!$H$12</c:f>
              <c:strCache>
                <c:ptCount val="1"/>
                <c:pt idx="0">
                  <c:v>   Last Call at the Oasis</c:v>
                </c:pt>
              </c:strCache>
            </c:strRef>
          </c:tx>
          <c:spPr>
            <a:ln>
              <a:solidFill>
                <a:srgbClr val="FFC000"/>
              </a:solidFill>
              <a:prstDash val="lgDash"/>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Trendline!$H$13:$H$18</c:f>
              <c:numCache>
                <c:formatCode>General</c:formatCode>
                <c:ptCount val="6"/>
                <c:pt idx="4" formatCode="_(* #,##0_);_(* \(#,##0\);_(* &quot;-&quot;??_);_(@_)">
                  <c:v>2051.7559999999999</c:v>
                </c:pt>
                <c:pt idx="5" formatCode="_(* #,##0_);_(* \(#,##0\);_(* &quot;-&quot;??_);_(@_)">
                  <c:v>1934.1806007353141</c:v>
                </c:pt>
              </c:numCache>
            </c:numRef>
          </c:val>
          <c:smooth val="0"/>
          <c:extLst xmlns:c16r2="http://schemas.microsoft.com/office/drawing/2015/06/chart">
            <c:ext xmlns:c16="http://schemas.microsoft.com/office/drawing/2014/chart" uri="{C3380CC4-5D6E-409C-BE32-E72D297353CC}">
              <c16:uniqueId val="{00000005-ABD3-48C5-AE55-72614036A259}"/>
            </c:ext>
          </c:extLst>
        </c:ser>
        <c:ser>
          <c:idx val="6"/>
          <c:order val="6"/>
          <c:tx>
            <c:strRef>
              <c:f>Trendline!$I$12</c:f>
              <c:strCache>
                <c:ptCount val="1"/>
                <c:pt idx="0">
                  <c:v>Forest</c:v>
                </c:pt>
              </c:strCache>
            </c:strRef>
          </c:tx>
          <c:spPr>
            <a:ln>
              <a:solidFill>
                <a:schemeClr val="accent3"/>
              </a:solidFill>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Trendline!$I$13:$I$18</c:f>
              <c:numCache>
                <c:formatCode>_(* #,##0_);_(* \(#,##0\);_(* "-"??_);_(@_)</c:formatCode>
                <c:ptCount val="6"/>
                <c:pt idx="0">
                  <c:v>2631.942</c:v>
                </c:pt>
                <c:pt idx="1">
                  <c:v>2666.2645000000002</c:v>
                </c:pt>
                <c:pt idx="2">
                  <c:v>2700.587</c:v>
                </c:pt>
                <c:pt idx="3">
                  <c:v>2666.2645000000002</c:v>
                </c:pt>
                <c:pt idx="4">
                  <c:v>2565.7966216</c:v>
                </c:pt>
              </c:numCache>
            </c:numRef>
          </c:val>
          <c:smooth val="0"/>
          <c:extLst xmlns:c16r2="http://schemas.microsoft.com/office/drawing/2015/06/chart">
            <c:ext xmlns:c16="http://schemas.microsoft.com/office/drawing/2014/chart" uri="{C3380CC4-5D6E-409C-BE32-E72D297353CC}">
              <c16:uniqueId val="{00000006-ABD3-48C5-AE55-72614036A259}"/>
            </c:ext>
          </c:extLst>
        </c:ser>
        <c:ser>
          <c:idx val="7"/>
          <c:order val="7"/>
          <c:tx>
            <c:strRef>
              <c:f>Trendline!$J$12</c:f>
              <c:strCache>
                <c:ptCount val="1"/>
                <c:pt idx="0">
                  <c:v>   Base</c:v>
                </c:pt>
              </c:strCache>
            </c:strRef>
          </c:tx>
          <c:spPr>
            <a:ln>
              <a:solidFill>
                <a:schemeClr val="accent3"/>
              </a:solidFill>
              <a:prstDash val="sysDot"/>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Trendline!$J$13:$J$18</c:f>
              <c:numCache>
                <c:formatCode>General</c:formatCode>
                <c:ptCount val="6"/>
                <c:pt idx="4" formatCode="_(* #,##0_);_(* \(#,##0\);_(* &quot;-&quot;??_);_(@_)">
                  <c:v>2565.7966216</c:v>
                </c:pt>
                <c:pt idx="5" formatCode="_(* #,##0_);_(* \(#,##0\);_(* &quot;-&quot;??_);_(@_)">
                  <c:v>2420.7463002731502</c:v>
                </c:pt>
              </c:numCache>
            </c:numRef>
          </c:val>
          <c:smooth val="0"/>
          <c:extLst xmlns:c16r2="http://schemas.microsoft.com/office/drawing/2015/06/chart">
            <c:ext xmlns:c16="http://schemas.microsoft.com/office/drawing/2014/chart" uri="{C3380CC4-5D6E-409C-BE32-E72D297353CC}">
              <c16:uniqueId val="{00000007-ABD3-48C5-AE55-72614036A259}"/>
            </c:ext>
          </c:extLst>
        </c:ser>
        <c:ser>
          <c:idx val="8"/>
          <c:order val="8"/>
          <c:tx>
            <c:strRef>
              <c:f>Trendline!$K$12</c:f>
              <c:strCache>
                <c:ptCount val="1"/>
                <c:pt idx="0">
                  <c:v>   Revenge of the Nerds</c:v>
                </c:pt>
              </c:strCache>
            </c:strRef>
          </c:tx>
          <c:spPr>
            <a:ln>
              <a:prstDash val="sysDash"/>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Trendline!$K$13:$K$18</c:f>
              <c:numCache>
                <c:formatCode>General</c:formatCode>
                <c:ptCount val="6"/>
                <c:pt idx="4" formatCode="_(* #,##0_);_(* \(#,##0\);_(* &quot;-&quot;??_);_(@_)">
                  <c:v>2565.7966216</c:v>
                </c:pt>
                <c:pt idx="5" formatCode="_(* #,##0_);_(* \(#,##0\);_(* &quot;-&quot;??_);_(@_)">
                  <c:v>2404.6324329682911</c:v>
                </c:pt>
              </c:numCache>
            </c:numRef>
          </c:val>
          <c:smooth val="0"/>
          <c:extLst xmlns:c16r2="http://schemas.microsoft.com/office/drawing/2015/06/chart">
            <c:ext xmlns:c16="http://schemas.microsoft.com/office/drawing/2014/chart" uri="{C3380CC4-5D6E-409C-BE32-E72D297353CC}">
              <c16:uniqueId val="{00000008-ABD3-48C5-AE55-72614036A259}"/>
            </c:ext>
          </c:extLst>
        </c:ser>
        <c:ser>
          <c:idx val="9"/>
          <c:order val="9"/>
          <c:tx>
            <c:strRef>
              <c:f>Trendline!$L$12</c:f>
              <c:strCache>
                <c:ptCount val="1"/>
                <c:pt idx="0">
                  <c:v>   Ashes and Diamonds</c:v>
                </c:pt>
              </c:strCache>
            </c:strRef>
          </c:tx>
          <c:spPr>
            <a:ln>
              <a:solidFill>
                <a:schemeClr val="accent3"/>
              </a:solidFill>
              <a:prstDash val="dash"/>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Trendline!$L$13:$L$18</c:f>
              <c:numCache>
                <c:formatCode>General</c:formatCode>
                <c:ptCount val="6"/>
                <c:pt idx="4" formatCode="_(* #,##0_);_(* \(#,##0\);_(* &quot;-&quot;??_);_(@_)">
                  <c:v>2565.7966216</c:v>
                </c:pt>
                <c:pt idx="5" formatCode="_(* #,##0_);_(* \(#,##0\);_(* &quot;-&quot;??_);_(@_)">
                  <c:v>2420.7360940398989</c:v>
                </c:pt>
              </c:numCache>
            </c:numRef>
          </c:val>
          <c:smooth val="0"/>
          <c:extLst xmlns:c16r2="http://schemas.microsoft.com/office/drawing/2015/06/chart">
            <c:ext xmlns:c16="http://schemas.microsoft.com/office/drawing/2014/chart" uri="{C3380CC4-5D6E-409C-BE32-E72D297353CC}">
              <c16:uniqueId val="{00000009-ABD3-48C5-AE55-72614036A259}"/>
            </c:ext>
          </c:extLst>
        </c:ser>
        <c:ser>
          <c:idx val="10"/>
          <c:order val="10"/>
          <c:tx>
            <c:strRef>
              <c:f>Trendline!$M$12</c:f>
              <c:strCache>
                <c:ptCount val="1"/>
                <c:pt idx="0">
                  <c:v>   Blue Planet</c:v>
                </c:pt>
              </c:strCache>
            </c:strRef>
          </c:tx>
          <c:spPr>
            <a:ln>
              <a:solidFill>
                <a:schemeClr val="accent3"/>
              </a:solidFill>
              <a:prstDash val="dashDot"/>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Trendline!$M$13:$M$18</c:f>
              <c:numCache>
                <c:formatCode>General</c:formatCode>
                <c:ptCount val="6"/>
                <c:pt idx="4" formatCode="_(* #,##0_);_(* \(#,##0\);_(* &quot;-&quot;??_);_(@_)">
                  <c:v>2565.7966216</c:v>
                </c:pt>
                <c:pt idx="5" formatCode="_(* #,##0_);_(* \(#,##0\);_(* &quot;-&quot;??_);_(@_)">
                  <c:v>2423.9324200442752</c:v>
                </c:pt>
              </c:numCache>
            </c:numRef>
          </c:val>
          <c:smooth val="0"/>
          <c:extLst xmlns:c16r2="http://schemas.microsoft.com/office/drawing/2015/06/chart">
            <c:ext xmlns:c16="http://schemas.microsoft.com/office/drawing/2014/chart" uri="{C3380CC4-5D6E-409C-BE32-E72D297353CC}">
              <c16:uniqueId val="{0000000A-ABD3-48C5-AE55-72614036A259}"/>
            </c:ext>
          </c:extLst>
        </c:ser>
        <c:ser>
          <c:idx val="11"/>
          <c:order val="11"/>
          <c:tx>
            <c:strRef>
              <c:f>Trendline!$N$12</c:f>
              <c:strCache>
                <c:ptCount val="1"/>
                <c:pt idx="0">
                  <c:v>   Last Call at the Oasis</c:v>
                </c:pt>
              </c:strCache>
            </c:strRef>
          </c:tx>
          <c:spPr>
            <a:ln>
              <a:solidFill>
                <a:schemeClr val="accent3"/>
              </a:solidFill>
              <a:prstDash val="lgDash"/>
            </a:ln>
          </c:spPr>
          <c:marker>
            <c:symbol val="none"/>
          </c:marker>
          <c:cat>
            <c:numRef>
              <c:f>Trendline!$B$13:$B$18</c:f>
              <c:numCache>
                <c:formatCode>General</c:formatCode>
                <c:ptCount val="6"/>
                <c:pt idx="0">
                  <c:v>1987</c:v>
                </c:pt>
                <c:pt idx="1">
                  <c:v>1992</c:v>
                </c:pt>
                <c:pt idx="2">
                  <c:v>1997</c:v>
                </c:pt>
                <c:pt idx="3">
                  <c:v>2002</c:v>
                </c:pt>
                <c:pt idx="4">
                  <c:v>2007</c:v>
                </c:pt>
                <c:pt idx="5">
                  <c:v>2030</c:v>
                </c:pt>
              </c:numCache>
            </c:numRef>
          </c:cat>
          <c:val>
            <c:numRef>
              <c:f>Trendline!$N$13:$N$18</c:f>
              <c:numCache>
                <c:formatCode>General</c:formatCode>
                <c:ptCount val="6"/>
                <c:pt idx="4" formatCode="_(* #,##0_);_(* \(#,##0\);_(* &quot;-&quot;??_);_(@_)">
                  <c:v>2565.7966216</c:v>
                </c:pt>
                <c:pt idx="5" formatCode="_(* #,##0_);_(* \(#,##0\);_(* &quot;-&quot;??_);_(@_)">
                  <c:v>2453.37429672598</c:v>
                </c:pt>
              </c:numCache>
            </c:numRef>
          </c:val>
          <c:smooth val="0"/>
          <c:extLst xmlns:c16r2="http://schemas.microsoft.com/office/drawing/2015/06/chart">
            <c:ext xmlns:c16="http://schemas.microsoft.com/office/drawing/2014/chart" uri="{C3380CC4-5D6E-409C-BE32-E72D297353CC}">
              <c16:uniqueId val="{0000000B-ABD3-48C5-AE55-72614036A259}"/>
            </c:ext>
          </c:extLst>
        </c:ser>
        <c:dLbls>
          <c:showLegendKey val="0"/>
          <c:showVal val="0"/>
          <c:showCatName val="0"/>
          <c:showSerName val="0"/>
          <c:showPercent val="0"/>
          <c:showBubbleSize val="0"/>
        </c:dLbls>
        <c:marker val="1"/>
        <c:smooth val="0"/>
        <c:axId val="37306752"/>
        <c:axId val="37308288"/>
      </c:lineChart>
      <c:dateAx>
        <c:axId val="37306752"/>
        <c:scaling>
          <c:orientation val="minMax"/>
        </c:scaling>
        <c:delete val="0"/>
        <c:axPos val="b"/>
        <c:numFmt formatCode="General" sourceLinked="1"/>
        <c:majorTickMark val="out"/>
        <c:minorTickMark val="none"/>
        <c:tickLblPos val="nextTo"/>
        <c:spPr>
          <a:ln>
            <a:noFill/>
          </a:ln>
        </c:spPr>
        <c:txPr>
          <a:bodyPr/>
          <a:lstStyle/>
          <a:p>
            <a:pPr>
              <a:defRPr sz="1400"/>
            </a:pPr>
            <a:endParaRPr lang="en-US"/>
          </a:p>
        </c:txPr>
        <c:crossAx val="37308288"/>
        <c:crosses val="autoZero"/>
        <c:auto val="0"/>
        <c:lblOffset val="100"/>
        <c:baseTimeUnit val="days"/>
      </c:dateAx>
      <c:valAx>
        <c:axId val="37308288"/>
        <c:scaling>
          <c:orientation val="minMax"/>
          <c:min val="1500"/>
        </c:scaling>
        <c:delete val="0"/>
        <c:axPos val="l"/>
        <c:majorGridlines>
          <c:spPr>
            <a:ln>
              <a:solidFill>
                <a:schemeClr val="bg1">
                  <a:lumMod val="85000"/>
                </a:schemeClr>
              </a:solidFill>
            </a:ln>
          </c:spPr>
        </c:majorGridlines>
        <c:numFmt formatCode="_(* #,##0_);_(* \(#,##0\);_(* &quot;-&quot;??_);_(@_)" sourceLinked="1"/>
        <c:majorTickMark val="out"/>
        <c:minorTickMark val="none"/>
        <c:tickLblPos val="nextTo"/>
        <c:spPr>
          <a:ln>
            <a:noFill/>
          </a:ln>
        </c:spPr>
        <c:txPr>
          <a:bodyPr/>
          <a:lstStyle/>
          <a:p>
            <a:pPr>
              <a:defRPr sz="1400"/>
            </a:pPr>
            <a:endParaRPr lang="en-US"/>
          </a:p>
        </c:txPr>
        <c:crossAx val="37306752"/>
        <c:crosses val="autoZero"/>
        <c:crossBetween val="between"/>
      </c:valAx>
    </c:plotArea>
    <c:legend>
      <c:legendPos val="r"/>
      <c:layout/>
      <c:overlay val="0"/>
      <c:txPr>
        <a:bodyPr/>
        <a:lstStyle/>
        <a:p>
          <a:pPr>
            <a:defRPr sz="1400"/>
          </a:pPr>
          <a:endParaRPr lang="en-US"/>
        </a:p>
      </c:txPr>
    </c:legend>
    <c:plotVisOnly val="1"/>
    <c:dispBlanksAs val="gap"/>
    <c:showDLblsOverMax val="0"/>
  </c:chart>
  <c:externalData r:id="rId1">
    <c:autoUpdate val="0"/>
  </c:externalData>
  <c:userShapes r:id="rId2"/>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800" b="1" i="0" baseline="0" dirty="0">
                <a:effectLst/>
              </a:rPr>
              <a:t>Farm and Forest </a:t>
            </a:r>
            <a:r>
              <a:rPr lang="en-US" sz="1800" b="1" i="0" baseline="0" dirty="0" smtClean="0">
                <a:effectLst/>
              </a:rPr>
              <a:t>Developed within Modeling Area </a:t>
            </a:r>
            <a:r>
              <a:rPr lang="en-US" sz="1800" b="1" i="0" baseline="0" dirty="0">
                <a:effectLst/>
              </a:rPr>
              <a:t>(Acres)</a:t>
            </a:r>
            <a:endParaRPr lang="en-US" dirty="0">
              <a:effectLst/>
            </a:endParaRPr>
          </a:p>
        </c:rich>
      </c:tx>
      <c:layout/>
      <c:overlay val="0"/>
    </c:title>
    <c:autoTitleDeleted val="0"/>
    <c:plotArea>
      <c:layout/>
      <c:barChart>
        <c:barDir val="col"/>
        <c:grouping val="clustered"/>
        <c:varyColors val="0"/>
        <c:ser>
          <c:idx val="0"/>
          <c:order val="0"/>
          <c:tx>
            <c:strRef>
              <c:f>'Farms and Forests'!$A$2</c:f>
              <c:strCache>
                <c:ptCount val="1"/>
                <c:pt idx="0">
                  <c:v>Forest Land Developed</c:v>
                </c:pt>
              </c:strCache>
            </c:strRef>
          </c:tx>
          <c:spPr>
            <a:solidFill>
              <a:schemeClr val="accent3">
                <a:lumMod val="75000"/>
              </a:schemeClr>
            </a:solidFill>
          </c:spPr>
          <c:invertIfNegative val="0"/>
          <c:cat>
            <c:strRef>
              <c:f>'Farms and Forests'!$B$1:$G$1</c:f>
              <c:strCache>
                <c:ptCount val="6"/>
                <c:pt idx="0">
                  <c:v>Baltimore City</c:v>
                </c:pt>
                <c:pt idx="1">
                  <c:v>Base</c:v>
                </c:pt>
                <c:pt idx="2">
                  <c:v>Revenge of the Nerds</c:v>
                </c:pt>
                <c:pt idx="3">
                  <c:v>Blue Planet</c:v>
                </c:pt>
                <c:pt idx="4">
                  <c:v>Ashes and Diamonds</c:v>
                </c:pt>
                <c:pt idx="5">
                  <c:v>Last Call at the Oasis</c:v>
                </c:pt>
              </c:strCache>
            </c:strRef>
          </c:cat>
          <c:val>
            <c:numRef>
              <c:f>'Farms and Forests'!$B$2:$G$2</c:f>
              <c:numCache>
                <c:formatCode>_(* #,##0_);_(* \(#,##0\);_(* "-"??_);_(@_)</c:formatCode>
                <c:ptCount val="6"/>
                <c:pt idx="0">
                  <c:v>0</c:v>
                </c:pt>
                <c:pt idx="1">
                  <c:v>245397.1191435233</c:v>
                </c:pt>
                <c:pt idx="2">
                  <c:v>311428.34202692151</c:v>
                </c:pt>
                <c:pt idx="3">
                  <c:v>271170.52059571631</c:v>
                </c:pt>
                <c:pt idx="4">
                  <c:v>233641.5353111038</c:v>
                </c:pt>
                <c:pt idx="5">
                  <c:v>185876.58557515961</c:v>
                </c:pt>
              </c:numCache>
            </c:numRef>
          </c:val>
          <c:extLst xmlns:c16r2="http://schemas.microsoft.com/office/drawing/2015/06/chart">
            <c:ext xmlns:c16="http://schemas.microsoft.com/office/drawing/2014/chart" uri="{C3380CC4-5D6E-409C-BE32-E72D297353CC}">
              <c16:uniqueId val="{00000000-482D-4AB1-A320-CB6315DD3DAE}"/>
            </c:ext>
          </c:extLst>
        </c:ser>
        <c:ser>
          <c:idx val="1"/>
          <c:order val="1"/>
          <c:tx>
            <c:strRef>
              <c:f>'Farms and Forests'!$A$3</c:f>
              <c:strCache>
                <c:ptCount val="1"/>
                <c:pt idx="0">
                  <c:v>Farmland Developed</c:v>
                </c:pt>
              </c:strCache>
            </c:strRef>
          </c:tx>
          <c:spPr>
            <a:solidFill>
              <a:srgbClr val="FFC000"/>
            </a:solidFill>
          </c:spPr>
          <c:invertIfNegative val="0"/>
          <c:cat>
            <c:strRef>
              <c:f>'Farms and Forests'!$B$1:$G$1</c:f>
              <c:strCache>
                <c:ptCount val="6"/>
                <c:pt idx="0">
                  <c:v>Baltimore City</c:v>
                </c:pt>
                <c:pt idx="1">
                  <c:v>Base</c:v>
                </c:pt>
                <c:pt idx="2">
                  <c:v>Revenge of the Nerds</c:v>
                </c:pt>
                <c:pt idx="3">
                  <c:v>Blue Planet</c:v>
                </c:pt>
                <c:pt idx="4">
                  <c:v>Ashes and Diamonds</c:v>
                </c:pt>
                <c:pt idx="5">
                  <c:v>Last Call at the Oasis</c:v>
                </c:pt>
              </c:strCache>
            </c:strRef>
          </c:cat>
          <c:val>
            <c:numRef>
              <c:f>'Farms and Forests'!$B$3:$G$3</c:f>
              <c:numCache>
                <c:formatCode>_(* #,##0_);_(* \(#,##0\);_(* "-"??_);_(@_)</c:formatCode>
                <c:ptCount val="6"/>
                <c:pt idx="0">
                  <c:v>0</c:v>
                </c:pt>
                <c:pt idx="1">
                  <c:v>199760.61278950429</c:v>
                </c:pt>
                <c:pt idx="2">
                  <c:v>304931.63081394602</c:v>
                </c:pt>
                <c:pt idx="3">
                  <c:v>248973.73827378551</c:v>
                </c:pt>
                <c:pt idx="4">
                  <c:v>227721.47627676101</c:v>
                </c:pt>
                <c:pt idx="5">
                  <c:v>162141.3245280906</c:v>
                </c:pt>
              </c:numCache>
            </c:numRef>
          </c:val>
          <c:extLst xmlns:c16r2="http://schemas.microsoft.com/office/drawing/2015/06/chart">
            <c:ext xmlns:c16="http://schemas.microsoft.com/office/drawing/2014/chart" uri="{C3380CC4-5D6E-409C-BE32-E72D297353CC}">
              <c16:uniqueId val="{00000001-482D-4AB1-A320-CB6315DD3DAE}"/>
            </c:ext>
          </c:extLst>
        </c:ser>
        <c:ser>
          <c:idx val="2"/>
          <c:order val="2"/>
          <c:tx>
            <c:strRef>
              <c:f>'Farms and Forests'!$A$4</c:f>
              <c:strCache>
                <c:ptCount val="1"/>
                <c:pt idx="0">
                  <c:v>Comparison</c:v>
                </c:pt>
              </c:strCache>
            </c:strRef>
          </c:tx>
          <c:spPr>
            <a:solidFill>
              <a:srgbClr val="FF0000"/>
            </a:solidFill>
          </c:spPr>
          <c:invertIfNegative val="0"/>
          <c:cat>
            <c:strRef>
              <c:f>'Farms and Forests'!$B$1:$G$1</c:f>
              <c:strCache>
                <c:ptCount val="6"/>
                <c:pt idx="0">
                  <c:v>Baltimore City</c:v>
                </c:pt>
                <c:pt idx="1">
                  <c:v>Base</c:v>
                </c:pt>
                <c:pt idx="2">
                  <c:v>Revenge of the Nerds</c:v>
                </c:pt>
                <c:pt idx="3">
                  <c:v>Blue Planet</c:v>
                </c:pt>
                <c:pt idx="4">
                  <c:v>Ashes and Diamonds</c:v>
                </c:pt>
                <c:pt idx="5">
                  <c:v>Last Call at the Oasis</c:v>
                </c:pt>
              </c:strCache>
            </c:strRef>
          </c:cat>
          <c:val>
            <c:numRef>
              <c:f>'Farms and Forests'!$B$4:$G$4</c:f>
              <c:numCache>
                <c:formatCode>_(* #,##0_);_(* \(#,##0\);_(* "-"??_);_(@_)</c:formatCode>
                <c:ptCount val="6"/>
                <c:pt idx="0">
                  <c:v>51776</c:v>
                </c:pt>
                <c:pt idx="1">
                  <c:v>0</c:v>
                </c:pt>
                <c:pt idx="2">
                  <c:v>0</c:v>
                </c:pt>
                <c:pt idx="3">
                  <c:v>0</c:v>
                </c:pt>
                <c:pt idx="4">
                  <c:v>0</c:v>
                </c:pt>
                <c:pt idx="5">
                  <c:v>0</c:v>
                </c:pt>
              </c:numCache>
            </c:numRef>
          </c:val>
          <c:extLst xmlns:c16r2="http://schemas.microsoft.com/office/drawing/2015/06/chart">
            <c:ext xmlns:c16="http://schemas.microsoft.com/office/drawing/2014/chart" uri="{C3380CC4-5D6E-409C-BE32-E72D297353CC}">
              <c16:uniqueId val="{00000002-482D-4AB1-A320-CB6315DD3DAE}"/>
            </c:ext>
          </c:extLst>
        </c:ser>
        <c:dLbls>
          <c:showLegendKey val="0"/>
          <c:showVal val="0"/>
          <c:showCatName val="0"/>
          <c:showSerName val="0"/>
          <c:showPercent val="0"/>
          <c:showBubbleSize val="0"/>
        </c:dLbls>
        <c:gapWidth val="150"/>
        <c:axId val="37350784"/>
        <c:axId val="37356672"/>
      </c:barChart>
      <c:catAx>
        <c:axId val="37350784"/>
        <c:scaling>
          <c:orientation val="minMax"/>
        </c:scaling>
        <c:delete val="0"/>
        <c:axPos val="b"/>
        <c:numFmt formatCode="General" sourceLinked="0"/>
        <c:majorTickMark val="out"/>
        <c:minorTickMark val="none"/>
        <c:tickLblPos val="nextTo"/>
        <c:spPr>
          <a:ln>
            <a:solidFill>
              <a:schemeClr val="bg1">
                <a:lumMod val="75000"/>
              </a:schemeClr>
            </a:solidFill>
          </a:ln>
        </c:spPr>
        <c:txPr>
          <a:bodyPr/>
          <a:lstStyle/>
          <a:p>
            <a:pPr>
              <a:defRPr sz="1400"/>
            </a:pPr>
            <a:endParaRPr lang="en-US"/>
          </a:p>
        </c:txPr>
        <c:crossAx val="37356672"/>
        <c:crosses val="autoZero"/>
        <c:auto val="1"/>
        <c:lblAlgn val="ctr"/>
        <c:lblOffset val="100"/>
        <c:noMultiLvlLbl val="0"/>
      </c:catAx>
      <c:valAx>
        <c:axId val="37356672"/>
        <c:scaling>
          <c:orientation val="minMax"/>
        </c:scaling>
        <c:delete val="0"/>
        <c:axPos val="l"/>
        <c:majorGridlines>
          <c:spPr>
            <a:ln>
              <a:solidFill>
                <a:schemeClr val="bg1">
                  <a:lumMod val="85000"/>
                </a:schemeClr>
              </a:solidFill>
            </a:ln>
          </c:spPr>
        </c:majorGridlines>
        <c:numFmt formatCode="_(* #,##0_);_(* \(#,##0\);_(* &quot;-&quot;_);_(@_)" sourceLinked="0"/>
        <c:majorTickMark val="out"/>
        <c:minorTickMark val="none"/>
        <c:tickLblPos val="nextTo"/>
        <c:spPr>
          <a:ln>
            <a:noFill/>
          </a:ln>
        </c:spPr>
        <c:txPr>
          <a:bodyPr/>
          <a:lstStyle/>
          <a:p>
            <a:pPr>
              <a:defRPr sz="1400"/>
            </a:pPr>
            <a:endParaRPr lang="en-US"/>
          </a:p>
        </c:txPr>
        <c:crossAx val="37350784"/>
        <c:crosses val="autoZero"/>
        <c:crossBetween val="between"/>
      </c:valAx>
    </c:plotArea>
    <c:legend>
      <c:legendPos val="b"/>
      <c:layout/>
      <c:overlay val="0"/>
      <c:txPr>
        <a:bodyPr/>
        <a:lstStyle/>
        <a:p>
          <a:pPr>
            <a:defRPr sz="1400"/>
          </a:pPr>
          <a:endParaRPr lang="en-US"/>
        </a:p>
      </c:txPr>
    </c:legend>
    <c:plotVisOnly val="1"/>
    <c:dispBlanksAs val="gap"/>
    <c:showDLblsOverMax val="0"/>
  </c:chart>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Forest</a:t>
            </a:r>
            <a:r>
              <a:rPr lang="en-US" baseline="0"/>
              <a:t> Land Developed by Region (Acres)</a:t>
            </a:r>
          </a:p>
        </c:rich>
      </c:tx>
      <c:layout/>
      <c:overlay val="0"/>
    </c:title>
    <c:autoTitleDeleted val="0"/>
    <c:plotArea>
      <c:layout/>
      <c:barChart>
        <c:barDir val="col"/>
        <c:grouping val="clustered"/>
        <c:varyColors val="0"/>
        <c:ser>
          <c:idx val="0"/>
          <c:order val="0"/>
          <c:tx>
            <c:strRef>
              <c:f>'Farms and Forests'!$B$10</c:f>
              <c:strCache>
                <c:ptCount val="1"/>
                <c:pt idx="0">
                  <c:v>Base</c:v>
                </c:pt>
              </c:strCache>
            </c:strRef>
          </c:tx>
          <c:spPr>
            <a:pattFill prst="dkUpDiag">
              <a:fgClr>
                <a:schemeClr val="tx1"/>
              </a:fgClr>
              <a:bgClr>
                <a:schemeClr val="bg1"/>
              </a:bgClr>
            </a:pattFill>
          </c:spPr>
          <c:invertIfNegative val="0"/>
          <c:cat>
            <c:strRef>
              <c:f>'Farms and Forests'!$A$11:$A$14</c:f>
              <c:strCache>
                <c:ptCount val="4"/>
                <c:pt idx="0">
                  <c:v>Baltimore Suburbs</c:v>
                </c:pt>
                <c:pt idx="1">
                  <c:v>Washinton Suburbs (Inc. VA)</c:v>
                </c:pt>
                <c:pt idx="2">
                  <c:v>Eastern Shore</c:v>
                </c:pt>
                <c:pt idx="3">
                  <c:v>Western MD</c:v>
                </c:pt>
              </c:strCache>
            </c:strRef>
          </c:cat>
          <c:val>
            <c:numRef>
              <c:f>'Farms and Forests'!$B$11:$B$14</c:f>
              <c:numCache>
                <c:formatCode>_(* #,##0_);_(* \(#,##0\);_(* "-"??_);_(@_)</c:formatCode>
                <c:ptCount val="4"/>
                <c:pt idx="0">
                  <c:v>57783.920793390658</c:v>
                </c:pt>
                <c:pt idx="1">
                  <c:v>189040.5178826988</c:v>
                </c:pt>
                <c:pt idx="2">
                  <c:v>18260.282532286659</c:v>
                </c:pt>
                <c:pt idx="3">
                  <c:v>2725.2861524189361</c:v>
                </c:pt>
              </c:numCache>
            </c:numRef>
          </c:val>
          <c:extLst xmlns:c16r2="http://schemas.microsoft.com/office/drawing/2015/06/chart">
            <c:ext xmlns:c16="http://schemas.microsoft.com/office/drawing/2014/chart" uri="{C3380CC4-5D6E-409C-BE32-E72D297353CC}">
              <c16:uniqueId val="{00000000-15CD-4525-9983-65B0F8AB053A}"/>
            </c:ext>
          </c:extLst>
        </c:ser>
        <c:ser>
          <c:idx val="1"/>
          <c:order val="1"/>
          <c:tx>
            <c:strRef>
              <c:f>'Farms and Forests'!$C$10</c:f>
              <c:strCache>
                <c:ptCount val="1"/>
                <c:pt idx="0">
                  <c:v>Revenge of the Nerds</c:v>
                </c:pt>
              </c:strCache>
            </c:strRef>
          </c:tx>
          <c:spPr>
            <a:solidFill>
              <a:srgbClr val="7030A0"/>
            </a:solidFill>
          </c:spPr>
          <c:invertIfNegative val="0"/>
          <c:cat>
            <c:strRef>
              <c:f>'Farms and Forests'!$A$11:$A$14</c:f>
              <c:strCache>
                <c:ptCount val="4"/>
                <c:pt idx="0">
                  <c:v>Baltimore Suburbs</c:v>
                </c:pt>
                <c:pt idx="1">
                  <c:v>Washinton Suburbs (Inc. VA)</c:v>
                </c:pt>
                <c:pt idx="2">
                  <c:v>Eastern Shore</c:v>
                </c:pt>
                <c:pt idx="3">
                  <c:v>Western MD</c:v>
                </c:pt>
              </c:strCache>
            </c:strRef>
          </c:cat>
          <c:val>
            <c:numRef>
              <c:f>'Farms and Forests'!$C$11:$C$14</c:f>
              <c:numCache>
                <c:formatCode>_(* #,##0_);_(* \(#,##0\);_(* "-"??_);_(@_)</c:formatCode>
                <c:ptCount val="4"/>
                <c:pt idx="0">
                  <c:v>59715.117624022772</c:v>
                </c:pt>
                <c:pt idx="1">
                  <c:v>200822.06104751569</c:v>
                </c:pt>
                <c:pt idx="2">
                  <c:v>22080.52001273504</c:v>
                </c:pt>
                <c:pt idx="3">
                  <c:v>3331.4476576219308</c:v>
                </c:pt>
              </c:numCache>
            </c:numRef>
          </c:val>
          <c:extLst xmlns:c16r2="http://schemas.microsoft.com/office/drawing/2015/06/chart">
            <c:ext xmlns:c16="http://schemas.microsoft.com/office/drawing/2014/chart" uri="{C3380CC4-5D6E-409C-BE32-E72D297353CC}">
              <c16:uniqueId val="{00000001-15CD-4525-9983-65B0F8AB053A}"/>
            </c:ext>
          </c:extLst>
        </c:ser>
        <c:ser>
          <c:idx val="2"/>
          <c:order val="2"/>
          <c:tx>
            <c:strRef>
              <c:f>'Farms and Forests'!$D$10</c:f>
              <c:strCache>
                <c:ptCount val="1"/>
                <c:pt idx="0">
                  <c:v>Blue Planet</c:v>
                </c:pt>
              </c:strCache>
            </c:strRef>
          </c:tx>
          <c:spPr>
            <a:solidFill>
              <a:srgbClr val="00B0F0"/>
            </a:solidFill>
          </c:spPr>
          <c:invertIfNegative val="0"/>
          <c:cat>
            <c:strRef>
              <c:f>'Farms and Forests'!$A$11:$A$14</c:f>
              <c:strCache>
                <c:ptCount val="4"/>
                <c:pt idx="0">
                  <c:v>Baltimore Suburbs</c:v>
                </c:pt>
                <c:pt idx="1">
                  <c:v>Washinton Suburbs (Inc. VA)</c:v>
                </c:pt>
                <c:pt idx="2">
                  <c:v>Eastern Shore</c:v>
                </c:pt>
                <c:pt idx="3">
                  <c:v>Western MD</c:v>
                </c:pt>
              </c:strCache>
            </c:strRef>
          </c:cat>
          <c:val>
            <c:numRef>
              <c:f>'Farms and Forests'!$D$11:$D$14</c:f>
              <c:numCache>
                <c:formatCode>_(* #,##0_);_(* \(#,##0\);_(* "-"??_);_(@_)</c:formatCode>
                <c:ptCount val="4"/>
                <c:pt idx="0">
                  <c:v>56922.159707662788</c:v>
                </c:pt>
                <c:pt idx="1">
                  <c:v>185331.2177201864</c:v>
                </c:pt>
                <c:pt idx="2">
                  <c:v>18843.36907535878</c:v>
                </c:pt>
                <c:pt idx="3">
                  <c:v>2374.946102376678</c:v>
                </c:pt>
              </c:numCache>
            </c:numRef>
          </c:val>
          <c:extLst xmlns:c16r2="http://schemas.microsoft.com/office/drawing/2015/06/chart">
            <c:ext xmlns:c16="http://schemas.microsoft.com/office/drawing/2014/chart" uri="{C3380CC4-5D6E-409C-BE32-E72D297353CC}">
              <c16:uniqueId val="{00000002-15CD-4525-9983-65B0F8AB053A}"/>
            </c:ext>
          </c:extLst>
        </c:ser>
        <c:ser>
          <c:idx val="3"/>
          <c:order val="3"/>
          <c:tx>
            <c:strRef>
              <c:f>'Farms and Forests'!$E$10</c:f>
              <c:strCache>
                <c:ptCount val="1"/>
                <c:pt idx="0">
                  <c:v>Ashes and Diamonds</c:v>
                </c:pt>
              </c:strCache>
            </c:strRef>
          </c:tx>
          <c:spPr>
            <a:solidFill>
              <a:srgbClr val="FF0000"/>
            </a:solidFill>
          </c:spPr>
          <c:invertIfNegative val="0"/>
          <c:cat>
            <c:strRef>
              <c:f>'Farms and Forests'!$A$11:$A$14</c:f>
              <c:strCache>
                <c:ptCount val="4"/>
                <c:pt idx="0">
                  <c:v>Baltimore Suburbs</c:v>
                </c:pt>
                <c:pt idx="1">
                  <c:v>Washinton Suburbs (Inc. VA)</c:v>
                </c:pt>
                <c:pt idx="2">
                  <c:v>Eastern Shore</c:v>
                </c:pt>
                <c:pt idx="3">
                  <c:v>Western MD</c:v>
                </c:pt>
              </c:strCache>
            </c:strRef>
          </c:cat>
          <c:val>
            <c:numRef>
              <c:f>'Farms and Forests'!$E$11:$E$14</c:f>
              <c:numCache>
                <c:formatCode>_(* #,##0_);_(* \(#,##0\);_(* "-"??_);_(@_)</c:formatCode>
                <c:ptCount val="4"/>
                <c:pt idx="0">
                  <c:v>55489.737058471539</c:v>
                </c:pt>
                <c:pt idx="1">
                  <c:v>194311.14985784431</c:v>
                </c:pt>
                <c:pt idx="2">
                  <c:v>14465.560634963391</c:v>
                </c:pt>
                <c:pt idx="3">
                  <c:v>1125.570027779904</c:v>
                </c:pt>
              </c:numCache>
            </c:numRef>
          </c:val>
          <c:extLst xmlns:c16r2="http://schemas.microsoft.com/office/drawing/2015/06/chart">
            <c:ext xmlns:c16="http://schemas.microsoft.com/office/drawing/2014/chart" uri="{C3380CC4-5D6E-409C-BE32-E72D297353CC}">
              <c16:uniqueId val="{00000003-15CD-4525-9983-65B0F8AB053A}"/>
            </c:ext>
          </c:extLst>
        </c:ser>
        <c:ser>
          <c:idx val="4"/>
          <c:order val="4"/>
          <c:tx>
            <c:strRef>
              <c:f>'Farms and Forests'!$F$10</c:f>
              <c:strCache>
                <c:ptCount val="1"/>
                <c:pt idx="0">
                  <c:v>Last Call at the Oasis</c:v>
                </c:pt>
              </c:strCache>
            </c:strRef>
          </c:tx>
          <c:spPr>
            <a:solidFill>
              <a:srgbClr val="92D050"/>
            </a:solidFill>
          </c:spPr>
          <c:invertIfNegative val="0"/>
          <c:cat>
            <c:strRef>
              <c:f>'Farms and Forests'!$A$11:$A$14</c:f>
              <c:strCache>
                <c:ptCount val="4"/>
                <c:pt idx="0">
                  <c:v>Baltimore Suburbs</c:v>
                </c:pt>
                <c:pt idx="1">
                  <c:v>Washinton Suburbs (Inc. VA)</c:v>
                </c:pt>
                <c:pt idx="2">
                  <c:v>Eastern Shore</c:v>
                </c:pt>
                <c:pt idx="3">
                  <c:v>Western MD</c:v>
                </c:pt>
              </c:strCache>
            </c:strRef>
          </c:cat>
          <c:val>
            <c:numRef>
              <c:f>'Farms and Forests'!$F$11:$F$14</c:f>
              <c:numCache>
                <c:formatCode>_(* #,##0_);_(* \(#,##0\);_(* "-"??_);_(@_)</c:formatCode>
                <c:ptCount val="4"/>
                <c:pt idx="0">
                  <c:v>54049.548797024741</c:v>
                </c:pt>
                <c:pt idx="1">
                  <c:v>173901.34585322751</c:v>
                </c:pt>
                <c:pt idx="2">
                  <c:v>11804.396252311601</c:v>
                </c:pt>
                <c:pt idx="3">
                  <c:v>726.6394324816066</c:v>
                </c:pt>
              </c:numCache>
            </c:numRef>
          </c:val>
          <c:extLst xmlns:c16r2="http://schemas.microsoft.com/office/drawing/2015/06/chart">
            <c:ext xmlns:c16="http://schemas.microsoft.com/office/drawing/2014/chart" uri="{C3380CC4-5D6E-409C-BE32-E72D297353CC}">
              <c16:uniqueId val="{00000004-15CD-4525-9983-65B0F8AB053A}"/>
            </c:ext>
          </c:extLst>
        </c:ser>
        <c:dLbls>
          <c:showLegendKey val="0"/>
          <c:showVal val="0"/>
          <c:showCatName val="0"/>
          <c:showSerName val="0"/>
          <c:showPercent val="0"/>
          <c:showBubbleSize val="0"/>
        </c:dLbls>
        <c:gapWidth val="150"/>
        <c:axId val="37409536"/>
        <c:axId val="37411072"/>
      </c:barChart>
      <c:catAx>
        <c:axId val="37409536"/>
        <c:scaling>
          <c:orientation val="minMax"/>
        </c:scaling>
        <c:delete val="0"/>
        <c:axPos val="b"/>
        <c:numFmt formatCode="General" sourceLinked="0"/>
        <c:majorTickMark val="out"/>
        <c:minorTickMark val="none"/>
        <c:tickLblPos val="nextTo"/>
        <c:spPr>
          <a:ln>
            <a:solidFill>
              <a:schemeClr val="bg1">
                <a:lumMod val="75000"/>
              </a:schemeClr>
            </a:solidFill>
          </a:ln>
        </c:spPr>
        <c:txPr>
          <a:bodyPr/>
          <a:lstStyle/>
          <a:p>
            <a:pPr>
              <a:defRPr sz="1400"/>
            </a:pPr>
            <a:endParaRPr lang="en-US"/>
          </a:p>
        </c:txPr>
        <c:crossAx val="37411072"/>
        <c:crosses val="autoZero"/>
        <c:auto val="1"/>
        <c:lblAlgn val="ctr"/>
        <c:lblOffset val="100"/>
        <c:noMultiLvlLbl val="0"/>
      </c:catAx>
      <c:valAx>
        <c:axId val="37411072"/>
        <c:scaling>
          <c:orientation val="minMax"/>
        </c:scaling>
        <c:delete val="0"/>
        <c:axPos val="l"/>
        <c:majorGridlines>
          <c:spPr>
            <a:ln>
              <a:solidFill>
                <a:schemeClr val="bg1">
                  <a:lumMod val="85000"/>
                </a:schemeClr>
              </a:solidFill>
            </a:ln>
          </c:spPr>
        </c:majorGridlines>
        <c:numFmt formatCode="_(* #,##0_);_(* \(#,##0\);_(* &quot;-&quot;??_);_(@_)" sourceLinked="1"/>
        <c:majorTickMark val="out"/>
        <c:minorTickMark val="none"/>
        <c:tickLblPos val="nextTo"/>
        <c:spPr>
          <a:ln>
            <a:noFill/>
          </a:ln>
        </c:spPr>
        <c:txPr>
          <a:bodyPr/>
          <a:lstStyle/>
          <a:p>
            <a:pPr>
              <a:defRPr sz="1400"/>
            </a:pPr>
            <a:endParaRPr lang="en-US"/>
          </a:p>
        </c:txPr>
        <c:crossAx val="37409536"/>
        <c:crosses val="autoZero"/>
        <c:crossBetween val="between"/>
      </c:valAx>
    </c:plotArea>
    <c:legend>
      <c:legendPos val="r"/>
      <c:layout>
        <c:manualLayout>
          <c:xMode val="edge"/>
          <c:yMode val="edge"/>
          <c:x val="0.76849300087489103"/>
          <c:y val="0.219929990589848"/>
          <c:w val="0.22224773986585"/>
          <c:h val="0.55445769220826602"/>
        </c:manualLayout>
      </c:layout>
      <c:overlay val="0"/>
      <c:txPr>
        <a:bodyPr/>
        <a:lstStyle/>
        <a:p>
          <a:pPr>
            <a:defRPr sz="1400"/>
          </a:pPr>
          <a:endParaRPr lang="en-US"/>
        </a:p>
      </c:txPr>
    </c:legend>
    <c:plotVisOnly val="1"/>
    <c:dispBlanksAs val="gap"/>
    <c:showDLblsOverMax val="0"/>
  </c:chart>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Farm</a:t>
            </a:r>
            <a:r>
              <a:rPr lang="en-US" baseline="0"/>
              <a:t> Land Developed by Region (Acres)</a:t>
            </a:r>
          </a:p>
        </c:rich>
      </c:tx>
      <c:layout/>
      <c:overlay val="0"/>
    </c:title>
    <c:autoTitleDeleted val="0"/>
    <c:plotArea>
      <c:layout/>
      <c:barChart>
        <c:barDir val="col"/>
        <c:grouping val="clustered"/>
        <c:varyColors val="0"/>
        <c:ser>
          <c:idx val="0"/>
          <c:order val="0"/>
          <c:tx>
            <c:strRef>
              <c:f>'Farms and Forests'!$B$10</c:f>
              <c:strCache>
                <c:ptCount val="1"/>
                <c:pt idx="0">
                  <c:v>Base</c:v>
                </c:pt>
              </c:strCache>
            </c:strRef>
          </c:tx>
          <c:spPr>
            <a:pattFill prst="dkUpDiag">
              <a:fgClr>
                <a:schemeClr val="tx1"/>
              </a:fgClr>
              <a:bgClr>
                <a:schemeClr val="bg1"/>
              </a:bgClr>
            </a:pattFill>
          </c:spPr>
          <c:invertIfNegative val="0"/>
          <c:cat>
            <c:strRef>
              <c:f>'Farms and Forests'!$A$19:$A$22</c:f>
              <c:strCache>
                <c:ptCount val="4"/>
                <c:pt idx="0">
                  <c:v>Baltimore Suburbs</c:v>
                </c:pt>
                <c:pt idx="1">
                  <c:v>Washinton Suburbs (Inc. VA)</c:v>
                </c:pt>
                <c:pt idx="2">
                  <c:v>Eastern Shore</c:v>
                </c:pt>
                <c:pt idx="3">
                  <c:v>Western MD</c:v>
                </c:pt>
              </c:strCache>
            </c:strRef>
          </c:cat>
          <c:val>
            <c:numRef>
              <c:f>'Farms and Forests'!$B$19:$B$22</c:f>
              <c:numCache>
                <c:formatCode>_(* #,##0_);_(* \(#,##0\);_(* "-"??_);_(@_)</c:formatCode>
                <c:ptCount val="4"/>
                <c:pt idx="0">
                  <c:v>41711.987794712128</c:v>
                </c:pt>
                <c:pt idx="1">
                  <c:v>75254.551496607906</c:v>
                </c:pt>
                <c:pt idx="2">
                  <c:v>54416.307570121717</c:v>
                </c:pt>
                <c:pt idx="3">
                  <c:v>5837.0779205272847</c:v>
                </c:pt>
              </c:numCache>
            </c:numRef>
          </c:val>
          <c:extLst xmlns:c16r2="http://schemas.microsoft.com/office/drawing/2015/06/chart">
            <c:ext xmlns:c16="http://schemas.microsoft.com/office/drawing/2014/chart" uri="{C3380CC4-5D6E-409C-BE32-E72D297353CC}">
              <c16:uniqueId val="{00000000-F2CC-4629-821D-E4CBB3338E94}"/>
            </c:ext>
          </c:extLst>
        </c:ser>
        <c:ser>
          <c:idx val="1"/>
          <c:order val="1"/>
          <c:tx>
            <c:strRef>
              <c:f>'Farms and Forests'!$C$10</c:f>
              <c:strCache>
                <c:ptCount val="1"/>
                <c:pt idx="0">
                  <c:v>Revenge of the Nerds</c:v>
                </c:pt>
              </c:strCache>
            </c:strRef>
          </c:tx>
          <c:spPr>
            <a:solidFill>
              <a:srgbClr val="7030A0"/>
            </a:solidFill>
          </c:spPr>
          <c:invertIfNegative val="0"/>
          <c:cat>
            <c:strRef>
              <c:f>'Farms and Forests'!$A$19:$A$22</c:f>
              <c:strCache>
                <c:ptCount val="4"/>
                <c:pt idx="0">
                  <c:v>Baltimore Suburbs</c:v>
                </c:pt>
                <c:pt idx="1">
                  <c:v>Washinton Suburbs (Inc. VA)</c:v>
                </c:pt>
                <c:pt idx="2">
                  <c:v>Eastern Shore</c:v>
                </c:pt>
                <c:pt idx="3">
                  <c:v>Western MD</c:v>
                </c:pt>
              </c:strCache>
            </c:strRef>
          </c:cat>
          <c:val>
            <c:numRef>
              <c:f>'Farms and Forests'!$C$19:$C$22</c:f>
              <c:numCache>
                <c:formatCode>_(* #,##0_);_(* \(#,##0\);_(* "-"??_);_(@_)</c:formatCode>
                <c:ptCount val="4"/>
                <c:pt idx="0">
                  <c:v>46290.592780571867</c:v>
                </c:pt>
                <c:pt idx="1">
                  <c:v>86384.448855867522</c:v>
                </c:pt>
                <c:pt idx="2">
                  <c:v>63752.126623718403</c:v>
                </c:pt>
                <c:pt idx="3">
                  <c:v>7813.98092614903</c:v>
                </c:pt>
              </c:numCache>
            </c:numRef>
          </c:val>
          <c:extLst xmlns:c16r2="http://schemas.microsoft.com/office/drawing/2015/06/chart">
            <c:ext xmlns:c16="http://schemas.microsoft.com/office/drawing/2014/chart" uri="{C3380CC4-5D6E-409C-BE32-E72D297353CC}">
              <c16:uniqueId val="{00000001-F2CC-4629-821D-E4CBB3338E94}"/>
            </c:ext>
          </c:extLst>
        </c:ser>
        <c:ser>
          <c:idx val="2"/>
          <c:order val="2"/>
          <c:tx>
            <c:strRef>
              <c:f>'Farms and Forests'!$D$10</c:f>
              <c:strCache>
                <c:ptCount val="1"/>
                <c:pt idx="0">
                  <c:v>Blue Planet</c:v>
                </c:pt>
              </c:strCache>
            </c:strRef>
          </c:tx>
          <c:spPr>
            <a:solidFill>
              <a:srgbClr val="00B0F0"/>
            </a:solidFill>
          </c:spPr>
          <c:invertIfNegative val="0"/>
          <c:cat>
            <c:strRef>
              <c:f>'Farms and Forests'!$A$19:$A$22</c:f>
              <c:strCache>
                <c:ptCount val="4"/>
                <c:pt idx="0">
                  <c:v>Baltimore Suburbs</c:v>
                </c:pt>
                <c:pt idx="1">
                  <c:v>Washinton Suburbs (Inc. VA)</c:v>
                </c:pt>
                <c:pt idx="2">
                  <c:v>Eastern Shore</c:v>
                </c:pt>
                <c:pt idx="3">
                  <c:v>Western MD</c:v>
                </c:pt>
              </c:strCache>
            </c:strRef>
          </c:cat>
          <c:val>
            <c:numRef>
              <c:f>'Farms and Forests'!$D$19:$D$22</c:f>
              <c:numCache>
                <c:formatCode>_(* #,##0_);_(* \(#,##0\);_(* "-"??_);_(@_)</c:formatCode>
                <c:ptCount val="4"/>
                <c:pt idx="0">
                  <c:v>41093.179435264377</c:v>
                </c:pt>
                <c:pt idx="1">
                  <c:v>73405.448281248522</c:v>
                </c:pt>
                <c:pt idx="2">
                  <c:v>54568.291695694177</c:v>
                </c:pt>
                <c:pt idx="3">
                  <c:v>4481.2020207119076</c:v>
                </c:pt>
              </c:numCache>
            </c:numRef>
          </c:val>
          <c:extLst xmlns:c16r2="http://schemas.microsoft.com/office/drawing/2015/06/chart">
            <c:ext xmlns:c16="http://schemas.microsoft.com/office/drawing/2014/chart" uri="{C3380CC4-5D6E-409C-BE32-E72D297353CC}">
              <c16:uniqueId val="{00000002-F2CC-4629-821D-E4CBB3338E94}"/>
            </c:ext>
          </c:extLst>
        </c:ser>
        <c:ser>
          <c:idx val="3"/>
          <c:order val="3"/>
          <c:tx>
            <c:strRef>
              <c:f>'Farms and Forests'!$E$10</c:f>
              <c:strCache>
                <c:ptCount val="1"/>
                <c:pt idx="0">
                  <c:v>Ashes and Diamonds</c:v>
                </c:pt>
              </c:strCache>
            </c:strRef>
          </c:tx>
          <c:spPr>
            <a:solidFill>
              <a:srgbClr val="FF0000"/>
            </a:solidFill>
          </c:spPr>
          <c:invertIfNegative val="0"/>
          <c:cat>
            <c:strRef>
              <c:f>'Farms and Forests'!$A$19:$A$22</c:f>
              <c:strCache>
                <c:ptCount val="4"/>
                <c:pt idx="0">
                  <c:v>Baltimore Suburbs</c:v>
                </c:pt>
                <c:pt idx="1">
                  <c:v>Washinton Suburbs (Inc. VA)</c:v>
                </c:pt>
                <c:pt idx="2">
                  <c:v>Eastern Shore</c:v>
                </c:pt>
                <c:pt idx="3">
                  <c:v>Western MD</c:v>
                </c:pt>
              </c:strCache>
            </c:strRef>
          </c:cat>
          <c:val>
            <c:numRef>
              <c:f>'Farms and Forests'!$E$19:$E$22</c:f>
              <c:numCache>
                <c:formatCode>_(* #,##0_);_(* \(#,##0\);_(* "-"??_);_(@_)</c:formatCode>
                <c:ptCount val="4"/>
                <c:pt idx="0">
                  <c:v>38573.127321027263</c:v>
                </c:pt>
                <c:pt idx="1">
                  <c:v>87509.353259740223</c:v>
                </c:pt>
                <c:pt idx="2">
                  <c:v>48413.045547325979</c:v>
                </c:pt>
                <c:pt idx="3">
                  <c:v>2798.0610329849878</c:v>
                </c:pt>
              </c:numCache>
            </c:numRef>
          </c:val>
          <c:extLst xmlns:c16r2="http://schemas.microsoft.com/office/drawing/2015/06/chart">
            <c:ext xmlns:c16="http://schemas.microsoft.com/office/drawing/2014/chart" uri="{C3380CC4-5D6E-409C-BE32-E72D297353CC}">
              <c16:uniqueId val="{00000003-F2CC-4629-821D-E4CBB3338E94}"/>
            </c:ext>
          </c:extLst>
        </c:ser>
        <c:ser>
          <c:idx val="4"/>
          <c:order val="4"/>
          <c:tx>
            <c:strRef>
              <c:f>'Farms and Forests'!$F$10</c:f>
              <c:strCache>
                <c:ptCount val="1"/>
                <c:pt idx="0">
                  <c:v>Last Call at the Oasis</c:v>
                </c:pt>
              </c:strCache>
            </c:strRef>
          </c:tx>
          <c:spPr>
            <a:solidFill>
              <a:srgbClr val="92D050"/>
            </a:solidFill>
          </c:spPr>
          <c:invertIfNegative val="0"/>
          <c:cat>
            <c:strRef>
              <c:f>'Farms and Forests'!$A$19:$A$22</c:f>
              <c:strCache>
                <c:ptCount val="4"/>
                <c:pt idx="0">
                  <c:v>Baltimore Suburbs</c:v>
                </c:pt>
                <c:pt idx="1">
                  <c:v>Washinton Suburbs (Inc. VA)</c:v>
                </c:pt>
                <c:pt idx="2">
                  <c:v>Eastern Shore</c:v>
                </c:pt>
                <c:pt idx="3">
                  <c:v>Western MD</c:v>
                </c:pt>
              </c:strCache>
            </c:strRef>
          </c:cat>
          <c:val>
            <c:numRef>
              <c:f>'Farms and Forests'!$F$19:$F$22</c:f>
              <c:numCache>
                <c:formatCode>_(* #,##0_);_(* \(#,##0\);_(* "-"??_);_(@_)</c:formatCode>
                <c:ptCount val="4"/>
                <c:pt idx="0">
                  <c:v>29520.864052075191</c:v>
                </c:pt>
                <c:pt idx="1">
                  <c:v>51821.261828959621</c:v>
                </c:pt>
                <c:pt idx="2">
                  <c:v>38993.136006733723</c:v>
                </c:pt>
                <c:pt idx="3">
                  <c:v>1844.0000987343369</c:v>
                </c:pt>
              </c:numCache>
            </c:numRef>
          </c:val>
          <c:extLst xmlns:c16r2="http://schemas.microsoft.com/office/drawing/2015/06/chart">
            <c:ext xmlns:c16="http://schemas.microsoft.com/office/drawing/2014/chart" uri="{C3380CC4-5D6E-409C-BE32-E72D297353CC}">
              <c16:uniqueId val="{00000004-F2CC-4629-821D-E4CBB3338E94}"/>
            </c:ext>
          </c:extLst>
        </c:ser>
        <c:dLbls>
          <c:showLegendKey val="0"/>
          <c:showVal val="0"/>
          <c:showCatName val="0"/>
          <c:showSerName val="0"/>
          <c:showPercent val="0"/>
          <c:showBubbleSize val="0"/>
        </c:dLbls>
        <c:gapWidth val="150"/>
        <c:axId val="38975360"/>
        <c:axId val="38976896"/>
      </c:barChart>
      <c:catAx>
        <c:axId val="38975360"/>
        <c:scaling>
          <c:orientation val="minMax"/>
        </c:scaling>
        <c:delete val="0"/>
        <c:axPos val="b"/>
        <c:numFmt formatCode="General" sourceLinked="0"/>
        <c:majorTickMark val="out"/>
        <c:minorTickMark val="none"/>
        <c:tickLblPos val="nextTo"/>
        <c:txPr>
          <a:bodyPr/>
          <a:lstStyle/>
          <a:p>
            <a:pPr>
              <a:defRPr sz="1400"/>
            </a:pPr>
            <a:endParaRPr lang="en-US"/>
          </a:p>
        </c:txPr>
        <c:crossAx val="38976896"/>
        <c:crosses val="autoZero"/>
        <c:auto val="1"/>
        <c:lblAlgn val="ctr"/>
        <c:lblOffset val="100"/>
        <c:noMultiLvlLbl val="0"/>
      </c:catAx>
      <c:valAx>
        <c:axId val="38976896"/>
        <c:scaling>
          <c:orientation val="minMax"/>
        </c:scaling>
        <c:delete val="0"/>
        <c:axPos val="l"/>
        <c:majorGridlines>
          <c:spPr>
            <a:ln>
              <a:solidFill>
                <a:schemeClr val="bg1">
                  <a:lumMod val="85000"/>
                </a:schemeClr>
              </a:solidFill>
            </a:ln>
          </c:spPr>
        </c:majorGridlines>
        <c:numFmt formatCode="_(* #,##0_);_(* \(#,##0\);_(* &quot;-&quot;??_);_(@_)" sourceLinked="1"/>
        <c:majorTickMark val="out"/>
        <c:minorTickMark val="none"/>
        <c:tickLblPos val="nextTo"/>
        <c:spPr>
          <a:ln>
            <a:noFill/>
          </a:ln>
        </c:spPr>
        <c:txPr>
          <a:bodyPr/>
          <a:lstStyle/>
          <a:p>
            <a:pPr>
              <a:defRPr sz="1400"/>
            </a:pPr>
            <a:endParaRPr lang="en-US"/>
          </a:p>
        </c:txPr>
        <c:crossAx val="38975360"/>
        <c:crosses val="autoZero"/>
        <c:crossBetween val="between"/>
      </c:valAx>
    </c:plotArea>
    <c:legend>
      <c:legendPos val="r"/>
      <c:layout>
        <c:manualLayout>
          <c:xMode val="edge"/>
          <c:yMode val="edge"/>
          <c:x val="0.76849300087489103"/>
          <c:y val="0.20309379462448099"/>
          <c:w val="0.22224773986585"/>
          <c:h val="0.58813008413900003"/>
        </c:manualLayout>
      </c:layout>
      <c:overlay val="0"/>
      <c:txPr>
        <a:bodyPr/>
        <a:lstStyle/>
        <a:p>
          <a:pPr>
            <a:defRPr sz="1400"/>
          </a:pPr>
          <a:endParaRPr lang="en-US"/>
        </a:p>
      </c:txPr>
    </c:legend>
    <c:plotVisOnly val="1"/>
    <c:dispBlanksAs val="gap"/>
    <c:showDLblsOverMax val="0"/>
  </c:chart>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baseline="0" dirty="0" smtClean="0"/>
              <a:t>Ecological Area Developed in </a:t>
            </a:r>
            <a:r>
              <a:rPr lang="en-US" baseline="0" dirty="0"/>
              <a:t>Maryland (Acres)</a:t>
            </a:r>
            <a:endParaRPr lang="en-US" dirty="0"/>
          </a:p>
        </c:rich>
      </c:tx>
      <c:layout/>
      <c:overlay val="0"/>
    </c:title>
    <c:autoTitleDeleted val="0"/>
    <c:plotArea>
      <c:layout/>
      <c:barChart>
        <c:barDir val="col"/>
        <c:grouping val="clustered"/>
        <c:varyColors val="0"/>
        <c:ser>
          <c:idx val="0"/>
          <c:order val="0"/>
          <c:tx>
            <c:strRef>
              <c:f>'TEA and GI'!$A$2</c:f>
              <c:strCache>
                <c:ptCount val="1"/>
                <c:pt idx="0">
                  <c:v>Targeted Ecological Acres Developed</c:v>
                </c:pt>
              </c:strCache>
            </c:strRef>
          </c:tx>
          <c:invertIfNegative val="0"/>
          <c:cat>
            <c:strRef>
              <c:f>'TEA and GI'!$B$1:$F$1</c:f>
              <c:strCache>
                <c:ptCount val="5"/>
                <c:pt idx="0">
                  <c:v>Base</c:v>
                </c:pt>
                <c:pt idx="1">
                  <c:v>Revenge of the Nerds</c:v>
                </c:pt>
                <c:pt idx="2">
                  <c:v>Blue Planet</c:v>
                </c:pt>
                <c:pt idx="3">
                  <c:v>Ashes and Diamonds</c:v>
                </c:pt>
                <c:pt idx="4">
                  <c:v>Last Call at the Oasis</c:v>
                </c:pt>
              </c:strCache>
            </c:strRef>
          </c:cat>
          <c:val>
            <c:numRef>
              <c:f>'TEA and GI'!$B$2:$F$2</c:f>
              <c:numCache>
                <c:formatCode>_(* #,##0_);_(* \(#,##0\);_(* "-"??_);_(@_)</c:formatCode>
                <c:ptCount val="5"/>
                <c:pt idx="0">
                  <c:v>153253.0266150478</c:v>
                </c:pt>
                <c:pt idx="1">
                  <c:v>167913.39318030709</c:v>
                </c:pt>
                <c:pt idx="2">
                  <c:v>150747.39635214239</c:v>
                </c:pt>
                <c:pt idx="3">
                  <c:v>149634.25130397131</c:v>
                </c:pt>
                <c:pt idx="4">
                  <c:v>114803.7053408372</c:v>
                </c:pt>
              </c:numCache>
            </c:numRef>
          </c:val>
          <c:extLst xmlns:c16r2="http://schemas.microsoft.com/office/drawing/2015/06/chart">
            <c:ext xmlns:c16="http://schemas.microsoft.com/office/drawing/2014/chart" uri="{C3380CC4-5D6E-409C-BE32-E72D297353CC}">
              <c16:uniqueId val="{00000000-8EDE-4D81-B1C4-7CEB4BAD0692}"/>
            </c:ext>
          </c:extLst>
        </c:ser>
        <c:dLbls>
          <c:showLegendKey val="0"/>
          <c:showVal val="0"/>
          <c:showCatName val="0"/>
          <c:showSerName val="0"/>
          <c:showPercent val="0"/>
          <c:showBubbleSize val="0"/>
        </c:dLbls>
        <c:gapWidth val="150"/>
        <c:axId val="102617472"/>
        <c:axId val="102619008"/>
      </c:barChart>
      <c:catAx>
        <c:axId val="102617472"/>
        <c:scaling>
          <c:orientation val="minMax"/>
        </c:scaling>
        <c:delete val="0"/>
        <c:axPos val="b"/>
        <c:numFmt formatCode="General" sourceLinked="0"/>
        <c:majorTickMark val="out"/>
        <c:minorTickMark val="none"/>
        <c:tickLblPos val="nextTo"/>
        <c:spPr>
          <a:ln>
            <a:solidFill>
              <a:sysClr val="window" lastClr="FFFFFF">
                <a:lumMod val="75000"/>
              </a:sysClr>
            </a:solidFill>
          </a:ln>
        </c:spPr>
        <c:txPr>
          <a:bodyPr/>
          <a:lstStyle/>
          <a:p>
            <a:pPr>
              <a:defRPr sz="1400"/>
            </a:pPr>
            <a:endParaRPr lang="en-US"/>
          </a:p>
        </c:txPr>
        <c:crossAx val="102619008"/>
        <c:crosses val="autoZero"/>
        <c:auto val="1"/>
        <c:lblAlgn val="ctr"/>
        <c:lblOffset val="100"/>
        <c:noMultiLvlLbl val="0"/>
      </c:catAx>
      <c:valAx>
        <c:axId val="102619008"/>
        <c:scaling>
          <c:orientation val="minMax"/>
        </c:scaling>
        <c:delete val="0"/>
        <c:axPos val="l"/>
        <c:majorGridlines>
          <c:spPr>
            <a:ln>
              <a:solidFill>
                <a:schemeClr val="bg1">
                  <a:lumMod val="85000"/>
                </a:schemeClr>
              </a:solidFill>
            </a:ln>
          </c:spPr>
        </c:majorGridlines>
        <c:numFmt formatCode="_(* #,##0_);_(* \(#,##0\);_(* &quot;-&quot;??_);_(@_)" sourceLinked="1"/>
        <c:majorTickMark val="out"/>
        <c:minorTickMark val="none"/>
        <c:tickLblPos val="nextTo"/>
        <c:spPr>
          <a:ln>
            <a:noFill/>
          </a:ln>
        </c:spPr>
        <c:txPr>
          <a:bodyPr/>
          <a:lstStyle/>
          <a:p>
            <a:pPr>
              <a:defRPr sz="1400"/>
            </a:pPr>
            <a:endParaRPr lang="en-US"/>
          </a:p>
        </c:txPr>
        <c:crossAx val="102617472"/>
        <c:crosses val="autoZero"/>
        <c:crossBetween val="between"/>
      </c:valAx>
    </c:plotArea>
    <c:legend>
      <c:legendPos val="r"/>
      <c:layout/>
      <c:overlay val="0"/>
      <c:txPr>
        <a:bodyPr/>
        <a:lstStyle/>
        <a:p>
          <a:pPr>
            <a:defRPr sz="1400"/>
          </a:pPr>
          <a:endParaRPr lang="en-US"/>
        </a:p>
      </c:txPr>
    </c:legend>
    <c:plotVisOnly val="1"/>
    <c:dispBlanksAs val="gap"/>
    <c:showDLblsOverMax val="0"/>
  </c:chart>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'[Charts for Website (1).xlsx]Icon Chart'!$B$16</c:f>
              <c:strCache>
                <c:ptCount val="1"/>
                <c:pt idx="0">
                  <c:v>Last Call at the Oasis</c:v>
                </c:pt>
              </c:strCache>
            </c:strRef>
          </c:tx>
          <c:spPr>
            <a:solidFill>
              <a:srgbClr val="00B050"/>
            </a:solidFill>
          </c:spPr>
          <c:invertIfNegative val="0"/>
          <c:cat>
            <c:strRef>
              <c:f>'[Charts for Website (1).xlsx]Icon Chart'!$A$17:$A$19</c:f>
              <c:strCache>
                <c:ptCount val="3"/>
                <c:pt idx="0">
                  <c:v>Fuel</c:v>
                </c:pt>
                <c:pt idx="1">
                  <c:v>Gov.</c:v>
                </c:pt>
                <c:pt idx="2">
                  <c:v>Tech</c:v>
                </c:pt>
              </c:strCache>
            </c:strRef>
          </c:cat>
          <c:val>
            <c:numRef>
              <c:f>'[Charts for Website (1).xlsx]Icon Chart'!$B$17:$B$19</c:f>
              <c:numCache>
                <c:formatCode>General</c:formatCode>
                <c:ptCount val="3"/>
                <c:pt idx="0">
                  <c:v>5</c:v>
                </c:pt>
                <c:pt idx="1">
                  <c:v>5</c:v>
                </c:pt>
                <c:pt idx="2">
                  <c:v>-3</c:v>
                </c:pt>
              </c:numCache>
            </c:numRef>
          </c:val>
          <c:extLst xmlns:c16r2="http://schemas.microsoft.com/office/drawing/2015/06/chart">
            <c:ext xmlns:c16="http://schemas.microsoft.com/office/drawing/2014/chart" uri="{C3380CC4-5D6E-409C-BE32-E72D297353CC}">
              <c16:uniqueId val="{00000000-3C24-4BE9-9E78-72CCC6547797}"/>
            </c:ext>
          </c:extLst>
        </c:ser>
        <c:dLbls>
          <c:showLegendKey val="0"/>
          <c:showVal val="0"/>
          <c:showCatName val="0"/>
          <c:showSerName val="0"/>
          <c:showPercent val="0"/>
          <c:showBubbleSize val="0"/>
        </c:dLbls>
        <c:gapWidth val="150"/>
        <c:axId val="39115008"/>
        <c:axId val="39137280"/>
      </c:barChart>
      <c:catAx>
        <c:axId val="39115008"/>
        <c:scaling>
          <c:orientation val="minMax"/>
        </c:scaling>
        <c:delete val="0"/>
        <c:axPos val="b"/>
        <c:numFmt formatCode="General" sourceLinked="0"/>
        <c:majorTickMark val="out"/>
        <c:minorTickMark val="none"/>
        <c:tickLblPos val="high"/>
        <c:txPr>
          <a:bodyPr/>
          <a:lstStyle/>
          <a:p>
            <a:pPr>
              <a:defRPr sz="1600"/>
            </a:pPr>
            <a:endParaRPr lang="en-US"/>
          </a:p>
        </c:txPr>
        <c:crossAx val="39137280"/>
        <c:crosses val="autoZero"/>
        <c:auto val="1"/>
        <c:lblAlgn val="ctr"/>
        <c:lblOffset val="100"/>
        <c:noMultiLvlLbl val="0"/>
      </c:catAx>
      <c:valAx>
        <c:axId val="39137280"/>
        <c:scaling>
          <c:orientation val="minMax"/>
          <c:max val="6"/>
          <c:min val="-6"/>
        </c:scaling>
        <c:delete val="1"/>
        <c:axPos val="l"/>
        <c:numFmt formatCode="General" sourceLinked="1"/>
        <c:majorTickMark val="out"/>
        <c:minorTickMark val="none"/>
        <c:tickLblPos val="nextTo"/>
        <c:crossAx val="39115008"/>
        <c:crosses val="autoZero"/>
        <c:crossBetween val="between"/>
      </c:valAx>
    </c:plotArea>
    <c:plotVisOnly val="1"/>
    <c:dispBlanksAs val="gap"/>
    <c:showDLblsOverMax val="0"/>
  </c:chart>
  <c:spPr>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'C:\Users\dengelbe\Downloads\[Charts for Website (1).xlsx]Icon Chart'!$B$11</c:f>
              <c:strCache>
                <c:ptCount val="1"/>
                <c:pt idx="0">
                  <c:v>Ashes and Diamonds</c:v>
                </c:pt>
              </c:strCache>
            </c:strRef>
          </c:tx>
          <c:spPr>
            <a:solidFill>
              <a:srgbClr val="FF0000"/>
            </a:solidFill>
          </c:spPr>
          <c:invertIfNegative val="0"/>
          <c:cat>
            <c:strRef>
              <c:f>'C:\Users\dengelbe\Downloads\[Charts for Website (1).xlsx]Icon Chart'!$A$12:$A$14</c:f>
              <c:strCache>
                <c:ptCount val="3"/>
                <c:pt idx="0">
                  <c:v>Fuel</c:v>
                </c:pt>
                <c:pt idx="1">
                  <c:v>Gov.</c:v>
                </c:pt>
                <c:pt idx="2">
                  <c:v>Tech</c:v>
                </c:pt>
              </c:strCache>
            </c:strRef>
          </c:cat>
          <c:val>
            <c:numRef>
              <c:f>'C:\Users\dengelbe\Downloads\[Charts for Website (1).xlsx]Icon Chart'!$B$12:$B$14</c:f>
              <c:numCache>
                <c:formatCode>General</c:formatCode>
                <c:ptCount val="3"/>
                <c:pt idx="0">
                  <c:v>-3</c:v>
                </c:pt>
                <c:pt idx="1">
                  <c:v>-5</c:v>
                </c:pt>
                <c:pt idx="2">
                  <c:v>-4</c:v>
                </c:pt>
              </c:numCache>
            </c:numRef>
          </c:val>
          <c:extLst xmlns:c16r2="http://schemas.microsoft.com/office/drawing/2015/06/chart">
            <c:ext xmlns:c16="http://schemas.microsoft.com/office/drawing/2014/chart" uri="{C3380CC4-5D6E-409C-BE32-E72D297353CC}">
              <c16:uniqueId val="{00000000-94B5-41FF-92AB-422E75388978}"/>
            </c:ext>
          </c:extLst>
        </c:ser>
        <c:dLbls>
          <c:showLegendKey val="0"/>
          <c:showVal val="0"/>
          <c:showCatName val="0"/>
          <c:showSerName val="0"/>
          <c:showPercent val="0"/>
          <c:showBubbleSize val="0"/>
        </c:dLbls>
        <c:gapWidth val="150"/>
        <c:axId val="3425792"/>
        <c:axId val="3427328"/>
      </c:barChart>
      <c:catAx>
        <c:axId val="3425792"/>
        <c:scaling>
          <c:orientation val="minMax"/>
        </c:scaling>
        <c:delete val="0"/>
        <c:axPos val="b"/>
        <c:numFmt formatCode="General" sourceLinked="0"/>
        <c:majorTickMark val="out"/>
        <c:minorTickMark val="none"/>
        <c:tickLblPos val="high"/>
        <c:txPr>
          <a:bodyPr/>
          <a:lstStyle/>
          <a:p>
            <a:pPr>
              <a:defRPr sz="1600"/>
            </a:pPr>
            <a:endParaRPr lang="en-US"/>
          </a:p>
        </c:txPr>
        <c:crossAx val="3427328"/>
        <c:crosses val="autoZero"/>
        <c:auto val="1"/>
        <c:lblAlgn val="ctr"/>
        <c:lblOffset val="100"/>
        <c:noMultiLvlLbl val="0"/>
      </c:catAx>
      <c:valAx>
        <c:axId val="3427328"/>
        <c:scaling>
          <c:orientation val="minMax"/>
          <c:max val="6"/>
          <c:min val="-6"/>
        </c:scaling>
        <c:delete val="1"/>
        <c:axPos val="l"/>
        <c:numFmt formatCode="General" sourceLinked="1"/>
        <c:majorTickMark val="out"/>
        <c:minorTickMark val="none"/>
        <c:tickLblPos val="nextTo"/>
        <c:crossAx val="3425792"/>
        <c:crosses val="autoZero"/>
        <c:crossBetween val="between"/>
      </c:valAx>
    </c:plotArea>
    <c:plotVisOnly val="1"/>
    <c:dispBlanksAs val="gap"/>
    <c:showDLblsOverMax val="0"/>
  </c:chart>
  <c:spPr>
    <a:ln>
      <a:noFill/>
    </a:ln>
  </c:sp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'C:\Users\dengelbe\Downloads\[Charts for Website (1).xlsx]Icon Chart'!$B$6</c:f>
              <c:strCache>
                <c:ptCount val="1"/>
                <c:pt idx="0">
                  <c:v>Blue Planet</c:v>
                </c:pt>
              </c:strCache>
            </c:strRef>
          </c:tx>
          <c:invertIfNegative val="0"/>
          <c:cat>
            <c:strRef>
              <c:f>'C:\Users\dengelbe\Downloads\[Charts for Website (1).xlsx]Icon Chart'!$A$7:$A$9</c:f>
              <c:strCache>
                <c:ptCount val="3"/>
                <c:pt idx="0">
                  <c:v>Fuel</c:v>
                </c:pt>
                <c:pt idx="1">
                  <c:v>Gov.</c:v>
                </c:pt>
                <c:pt idx="2">
                  <c:v>Tech</c:v>
                </c:pt>
              </c:strCache>
            </c:strRef>
          </c:cat>
          <c:val>
            <c:numRef>
              <c:f>'C:\Users\dengelbe\Downloads\[Charts for Website (1).xlsx]Icon Chart'!$B$7:$B$9</c:f>
              <c:numCache>
                <c:formatCode>General</c:formatCode>
                <c:ptCount val="3"/>
                <c:pt idx="0">
                  <c:v>3</c:v>
                </c:pt>
                <c:pt idx="1">
                  <c:v>1</c:v>
                </c:pt>
                <c:pt idx="2">
                  <c:v>4</c:v>
                </c:pt>
              </c:numCache>
            </c:numRef>
          </c:val>
          <c:extLst xmlns:c16r2="http://schemas.microsoft.com/office/drawing/2015/06/chart">
            <c:ext xmlns:c16="http://schemas.microsoft.com/office/drawing/2014/chart" uri="{C3380CC4-5D6E-409C-BE32-E72D297353CC}">
              <c16:uniqueId val="{00000000-DBE3-42D2-95C5-9ABA778DC5C2}"/>
            </c:ext>
          </c:extLst>
        </c:ser>
        <c:dLbls>
          <c:showLegendKey val="0"/>
          <c:showVal val="0"/>
          <c:showCatName val="0"/>
          <c:showSerName val="0"/>
          <c:showPercent val="0"/>
          <c:showBubbleSize val="0"/>
        </c:dLbls>
        <c:gapWidth val="150"/>
        <c:axId val="39148928"/>
        <c:axId val="39158912"/>
      </c:barChart>
      <c:catAx>
        <c:axId val="39148928"/>
        <c:scaling>
          <c:orientation val="minMax"/>
        </c:scaling>
        <c:delete val="0"/>
        <c:axPos val="b"/>
        <c:numFmt formatCode="General" sourceLinked="0"/>
        <c:majorTickMark val="out"/>
        <c:minorTickMark val="none"/>
        <c:tickLblPos val="high"/>
        <c:txPr>
          <a:bodyPr/>
          <a:lstStyle/>
          <a:p>
            <a:pPr>
              <a:defRPr sz="1600"/>
            </a:pPr>
            <a:endParaRPr lang="en-US"/>
          </a:p>
        </c:txPr>
        <c:crossAx val="39158912"/>
        <c:crosses val="autoZero"/>
        <c:auto val="1"/>
        <c:lblAlgn val="ctr"/>
        <c:lblOffset val="100"/>
        <c:noMultiLvlLbl val="0"/>
      </c:catAx>
      <c:valAx>
        <c:axId val="39158912"/>
        <c:scaling>
          <c:orientation val="minMax"/>
          <c:max val="6"/>
          <c:min val="-6"/>
        </c:scaling>
        <c:delete val="1"/>
        <c:axPos val="l"/>
        <c:numFmt formatCode="General" sourceLinked="1"/>
        <c:majorTickMark val="out"/>
        <c:minorTickMark val="none"/>
        <c:tickLblPos val="nextTo"/>
        <c:crossAx val="39148928"/>
        <c:crosses val="autoZero"/>
        <c:crossBetween val="between"/>
      </c:valAx>
    </c:plotArea>
    <c:plotVisOnly val="1"/>
    <c:dispBlanksAs val="gap"/>
    <c:showDLblsOverMax val="0"/>
  </c:chart>
  <c:spPr>
    <a:ln>
      <a:noFill/>
    </a:ln>
  </c:sp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657407407407399E-2"/>
          <c:y val="0.13468013468013501"/>
          <c:w val="0.87268518518518501"/>
          <c:h val="0.81481481481481499"/>
        </c:manualLayout>
      </c:layout>
      <c:barChart>
        <c:barDir val="col"/>
        <c:grouping val="clustered"/>
        <c:varyColors val="0"/>
        <c:ser>
          <c:idx val="0"/>
          <c:order val="0"/>
          <c:tx>
            <c:strRef>
              <c:f>'C:\Users\dengelbe\Downloads\[Charts for Website (1).xlsx]Icon Chart'!$B$1</c:f>
              <c:strCache>
                <c:ptCount val="1"/>
                <c:pt idx="0">
                  <c:v>Revenge of the Nerds</c:v>
                </c:pt>
              </c:strCache>
            </c:strRef>
          </c:tx>
          <c:spPr>
            <a:solidFill>
              <a:srgbClr val="7030A0"/>
            </a:solidFill>
          </c:spPr>
          <c:invertIfNegative val="0"/>
          <c:cat>
            <c:strRef>
              <c:f>'C:\Users\dengelbe\Downloads\[Charts for Website (1).xlsx]Icon Chart'!$A$2:$A$4</c:f>
              <c:strCache>
                <c:ptCount val="3"/>
                <c:pt idx="0">
                  <c:v>Fuel</c:v>
                </c:pt>
                <c:pt idx="1">
                  <c:v>Gov.</c:v>
                </c:pt>
                <c:pt idx="2">
                  <c:v>Tech</c:v>
                </c:pt>
              </c:strCache>
            </c:strRef>
          </c:cat>
          <c:val>
            <c:numRef>
              <c:f>'C:\Users\dengelbe\Downloads\[Charts for Website (1).xlsx]Icon Chart'!$B$2:$B$4</c:f>
              <c:numCache>
                <c:formatCode>General</c:formatCode>
                <c:ptCount val="3"/>
                <c:pt idx="0">
                  <c:v>-5</c:v>
                </c:pt>
                <c:pt idx="1">
                  <c:v>-1</c:v>
                </c:pt>
                <c:pt idx="2">
                  <c:v>5</c:v>
                </c:pt>
              </c:numCache>
            </c:numRef>
          </c:val>
          <c:extLst xmlns:c16r2="http://schemas.microsoft.com/office/drawing/2015/06/chart">
            <c:ext xmlns:c16="http://schemas.microsoft.com/office/drawing/2014/chart" uri="{C3380CC4-5D6E-409C-BE32-E72D297353CC}">
              <c16:uniqueId val="{00000000-3687-4D1C-9053-3A856F185C25}"/>
            </c:ext>
          </c:extLst>
        </c:ser>
        <c:dLbls>
          <c:showLegendKey val="0"/>
          <c:showVal val="0"/>
          <c:showCatName val="0"/>
          <c:showSerName val="0"/>
          <c:showPercent val="0"/>
          <c:showBubbleSize val="0"/>
        </c:dLbls>
        <c:gapWidth val="150"/>
        <c:axId val="44978944"/>
        <c:axId val="44980480"/>
      </c:barChart>
      <c:catAx>
        <c:axId val="44978944"/>
        <c:scaling>
          <c:orientation val="minMax"/>
        </c:scaling>
        <c:delete val="0"/>
        <c:axPos val="b"/>
        <c:numFmt formatCode="General" sourceLinked="0"/>
        <c:majorTickMark val="out"/>
        <c:minorTickMark val="none"/>
        <c:tickLblPos val="high"/>
        <c:txPr>
          <a:bodyPr/>
          <a:lstStyle/>
          <a:p>
            <a:pPr>
              <a:defRPr sz="1600"/>
            </a:pPr>
            <a:endParaRPr lang="en-US"/>
          </a:p>
        </c:txPr>
        <c:crossAx val="44980480"/>
        <c:crosses val="autoZero"/>
        <c:auto val="1"/>
        <c:lblAlgn val="ctr"/>
        <c:lblOffset val="100"/>
        <c:noMultiLvlLbl val="0"/>
      </c:catAx>
      <c:valAx>
        <c:axId val="44980480"/>
        <c:scaling>
          <c:orientation val="minMax"/>
        </c:scaling>
        <c:delete val="1"/>
        <c:axPos val="l"/>
        <c:numFmt formatCode="General" sourceLinked="1"/>
        <c:majorTickMark val="out"/>
        <c:minorTickMark val="none"/>
        <c:tickLblPos val="nextTo"/>
        <c:crossAx val="44978944"/>
        <c:crosses val="autoZero"/>
        <c:crossBetween val="between"/>
      </c:valAx>
    </c:plotArea>
    <c:plotVisOnly val="1"/>
    <c:dispBlanksAs val="gap"/>
    <c:showDLblsOverMax val="0"/>
  </c:chart>
  <c:spPr>
    <a:ln>
      <a:noFill/>
    </a:ln>
  </c:sp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'C:\Users\dengelbe\Downloads\[Charts for Website (1).xlsx]Icon Chart'!$B$11</c:f>
              <c:strCache>
                <c:ptCount val="1"/>
                <c:pt idx="0">
                  <c:v>Ashes and Diamonds</c:v>
                </c:pt>
              </c:strCache>
            </c:strRef>
          </c:tx>
          <c:spPr>
            <a:solidFill>
              <a:srgbClr val="FF0000"/>
            </a:solidFill>
          </c:spPr>
          <c:invertIfNegative val="0"/>
          <c:cat>
            <c:strRef>
              <c:f>'C:\Users\dengelbe\Downloads\[Charts for Website (1).xlsx]Icon Chart'!$A$12:$A$14</c:f>
              <c:strCache>
                <c:ptCount val="3"/>
                <c:pt idx="0">
                  <c:v>Fuel</c:v>
                </c:pt>
                <c:pt idx="1">
                  <c:v>Gov.</c:v>
                </c:pt>
                <c:pt idx="2">
                  <c:v>Tech</c:v>
                </c:pt>
              </c:strCache>
            </c:strRef>
          </c:cat>
          <c:val>
            <c:numRef>
              <c:f>'C:\Users\dengelbe\Downloads\[Charts for Website (1).xlsx]Icon Chart'!$B$12:$B$14</c:f>
              <c:numCache>
                <c:formatCode>General</c:formatCode>
                <c:ptCount val="3"/>
                <c:pt idx="0">
                  <c:v>-3</c:v>
                </c:pt>
                <c:pt idx="1">
                  <c:v>-5</c:v>
                </c:pt>
                <c:pt idx="2">
                  <c:v>-4</c:v>
                </c:pt>
              </c:numCache>
            </c:numRef>
          </c:val>
          <c:extLst xmlns:c16r2="http://schemas.microsoft.com/office/drawing/2015/06/chart">
            <c:ext xmlns:c16="http://schemas.microsoft.com/office/drawing/2014/chart" uri="{C3380CC4-5D6E-409C-BE32-E72D297353CC}">
              <c16:uniqueId val="{00000000-EF8B-4748-9320-DD22A5D81106}"/>
            </c:ext>
          </c:extLst>
        </c:ser>
        <c:dLbls>
          <c:showLegendKey val="0"/>
          <c:showVal val="0"/>
          <c:showCatName val="0"/>
          <c:showSerName val="0"/>
          <c:showPercent val="0"/>
          <c:showBubbleSize val="0"/>
        </c:dLbls>
        <c:gapWidth val="150"/>
        <c:axId val="44996480"/>
        <c:axId val="44998016"/>
      </c:barChart>
      <c:catAx>
        <c:axId val="44996480"/>
        <c:scaling>
          <c:orientation val="minMax"/>
        </c:scaling>
        <c:delete val="0"/>
        <c:axPos val="b"/>
        <c:numFmt formatCode="General" sourceLinked="0"/>
        <c:majorTickMark val="out"/>
        <c:minorTickMark val="none"/>
        <c:tickLblPos val="high"/>
        <c:txPr>
          <a:bodyPr/>
          <a:lstStyle/>
          <a:p>
            <a:pPr>
              <a:defRPr sz="1600"/>
            </a:pPr>
            <a:endParaRPr lang="en-US"/>
          </a:p>
        </c:txPr>
        <c:crossAx val="44998016"/>
        <c:crosses val="autoZero"/>
        <c:auto val="1"/>
        <c:lblAlgn val="ctr"/>
        <c:lblOffset val="100"/>
        <c:noMultiLvlLbl val="0"/>
      </c:catAx>
      <c:valAx>
        <c:axId val="44998016"/>
        <c:scaling>
          <c:orientation val="minMax"/>
          <c:max val="6"/>
          <c:min val="-6"/>
        </c:scaling>
        <c:delete val="1"/>
        <c:axPos val="l"/>
        <c:numFmt formatCode="General" sourceLinked="1"/>
        <c:majorTickMark val="out"/>
        <c:minorTickMark val="none"/>
        <c:tickLblPos val="nextTo"/>
        <c:crossAx val="44996480"/>
        <c:crosses val="autoZero"/>
        <c:crossBetween val="between"/>
      </c:valAx>
    </c:plotArea>
    <c:plotVisOnly val="1"/>
    <c:dispBlanksAs val="gap"/>
    <c:showDLblsOverMax val="0"/>
  </c:chart>
  <c:spPr>
    <a:ln>
      <a:noFill/>
    </a:ln>
  </c:sp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New Nitrogen </a:t>
            </a:r>
            <a:r>
              <a:rPr lang="en-US" dirty="0"/>
              <a:t>Loads (annual </a:t>
            </a:r>
            <a:r>
              <a:rPr lang="en-US" dirty="0" err="1"/>
              <a:t>lbs</a:t>
            </a:r>
            <a:r>
              <a:rPr lang="en-US" dirty="0"/>
              <a:t>)</a:t>
            </a:r>
          </a:p>
        </c:rich>
      </c:tx>
      <c:layout/>
      <c:overlay val="0"/>
    </c:title>
    <c:autoTitleDeleted val="0"/>
    <c:plotArea>
      <c:layout/>
      <c:barChart>
        <c:barDir val="col"/>
        <c:grouping val="clustered"/>
        <c:varyColors val="0"/>
        <c:ser>
          <c:idx val="0"/>
          <c:order val="0"/>
          <c:tx>
            <c:strRef>
              <c:f>Loads!$B$1</c:f>
              <c:strCache>
                <c:ptCount val="1"/>
                <c:pt idx="0">
                  <c:v>Base</c:v>
                </c:pt>
              </c:strCache>
            </c:strRef>
          </c:tx>
          <c:spPr>
            <a:pattFill prst="dkUpDiag">
              <a:fgClr>
                <a:schemeClr val="tx1"/>
              </a:fgClr>
              <a:bgClr>
                <a:schemeClr val="bg1"/>
              </a:bgClr>
            </a:pattFill>
          </c:spPr>
          <c:invertIfNegative val="0"/>
          <c:cat>
            <c:strRef>
              <c:f>Loads!$A$2:$A$6</c:f>
              <c:strCache>
                <c:ptCount val="5"/>
                <c:pt idx="0">
                  <c:v>Baltimore Suburbs</c:v>
                </c:pt>
                <c:pt idx="1">
                  <c:v>Washinton Suburbs (Inc. VA)</c:v>
                </c:pt>
                <c:pt idx="2">
                  <c:v>Eastern Shore</c:v>
                </c:pt>
                <c:pt idx="3">
                  <c:v>Western MD</c:v>
                </c:pt>
                <c:pt idx="4">
                  <c:v>Total</c:v>
                </c:pt>
              </c:strCache>
            </c:strRef>
          </c:cat>
          <c:val>
            <c:numRef>
              <c:f>Loads!$B$2:$B$6</c:f>
              <c:numCache>
                <c:formatCode>_(* #,##0_);_(* \(#,##0\);_(* "-"??_);_(@_)</c:formatCode>
                <c:ptCount val="5"/>
                <c:pt idx="0">
                  <c:v>258423.36007011469</c:v>
                </c:pt>
                <c:pt idx="1">
                  <c:v>978159.11734167649</c:v>
                </c:pt>
                <c:pt idx="2">
                  <c:v>-192179.67457074719</c:v>
                </c:pt>
                <c:pt idx="3">
                  <c:v>-20601.149434387411</c:v>
                </c:pt>
                <c:pt idx="4">
                  <c:v>1023801.65340666</c:v>
                </c:pt>
              </c:numCache>
            </c:numRef>
          </c:val>
          <c:extLst xmlns:c16r2="http://schemas.microsoft.com/office/drawing/2015/06/chart">
            <c:ext xmlns:c16="http://schemas.microsoft.com/office/drawing/2014/chart" uri="{C3380CC4-5D6E-409C-BE32-E72D297353CC}">
              <c16:uniqueId val="{00000000-535F-4A85-813E-1E14AB07EF99}"/>
            </c:ext>
          </c:extLst>
        </c:ser>
        <c:ser>
          <c:idx val="1"/>
          <c:order val="1"/>
          <c:tx>
            <c:strRef>
              <c:f>Loads!$C$1</c:f>
              <c:strCache>
                <c:ptCount val="1"/>
                <c:pt idx="0">
                  <c:v>Revenge of the Nerds</c:v>
                </c:pt>
              </c:strCache>
            </c:strRef>
          </c:tx>
          <c:spPr>
            <a:solidFill>
              <a:srgbClr val="7030A0"/>
            </a:solidFill>
          </c:spPr>
          <c:invertIfNegative val="0"/>
          <c:cat>
            <c:strRef>
              <c:f>Loads!$A$2:$A$6</c:f>
              <c:strCache>
                <c:ptCount val="5"/>
                <c:pt idx="0">
                  <c:v>Baltimore Suburbs</c:v>
                </c:pt>
                <c:pt idx="1">
                  <c:v>Washinton Suburbs (Inc. VA)</c:v>
                </c:pt>
                <c:pt idx="2">
                  <c:v>Eastern Shore</c:v>
                </c:pt>
                <c:pt idx="3">
                  <c:v>Western MD</c:v>
                </c:pt>
                <c:pt idx="4">
                  <c:v>Total</c:v>
                </c:pt>
              </c:strCache>
            </c:strRef>
          </c:cat>
          <c:val>
            <c:numRef>
              <c:f>Loads!$C$2:$C$6</c:f>
              <c:numCache>
                <c:formatCode>_(* #,##0_);_(* \(#,##0\);_(* "-"??_);_(@_)</c:formatCode>
                <c:ptCount val="5"/>
                <c:pt idx="0">
                  <c:v>224484.16461918599</c:v>
                </c:pt>
                <c:pt idx="1">
                  <c:v>1039110.51792921</c:v>
                </c:pt>
                <c:pt idx="2">
                  <c:v>-217003.42567173779</c:v>
                </c:pt>
                <c:pt idx="3">
                  <c:v>-30235.916763490161</c:v>
                </c:pt>
                <c:pt idx="4">
                  <c:v>1016355.34011317</c:v>
                </c:pt>
              </c:numCache>
            </c:numRef>
          </c:val>
          <c:extLst xmlns:c16r2="http://schemas.microsoft.com/office/drawing/2015/06/chart">
            <c:ext xmlns:c16="http://schemas.microsoft.com/office/drawing/2014/chart" uri="{C3380CC4-5D6E-409C-BE32-E72D297353CC}">
              <c16:uniqueId val="{00000001-535F-4A85-813E-1E14AB07EF99}"/>
            </c:ext>
          </c:extLst>
        </c:ser>
        <c:ser>
          <c:idx val="2"/>
          <c:order val="2"/>
          <c:tx>
            <c:strRef>
              <c:f>Loads!$D$1</c:f>
              <c:strCache>
                <c:ptCount val="1"/>
                <c:pt idx="0">
                  <c:v>Blue Planet</c:v>
                </c:pt>
              </c:strCache>
            </c:strRef>
          </c:tx>
          <c:spPr>
            <a:solidFill>
              <a:srgbClr val="00B0F0"/>
            </a:solidFill>
          </c:spPr>
          <c:invertIfNegative val="0"/>
          <c:cat>
            <c:strRef>
              <c:f>Loads!$A$2:$A$6</c:f>
              <c:strCache>
                <c:ptCount val="5"/>
                <c:pt idx="0">
                  <c:v>Baltimore Suburbs</c:v>
                </c:pt>
                <c:pt idx="1">
                  <c:v>Washinton Suburbs (Inc. VA)</c:v>
                </c:pt>
                <c:pt idx="2">
                  <c:v>Eastern Shore</c:v>
                </c:pt>
                <c:pt idx="3">
                  <c:v>Western MD</c:v>
                </c:pt>
                <c:pt idx="4">
                  <c:v>Total</c:v>
                </c:pt>
              </c:strCache>
            </c:strRef>
          </c:cat>
          <c:val>
            <c:numRef>
              <c:f>Loads!$D$2:$D$6</c:f>
              <c:numCache>
                <c:formatCode>_(* #,##0_);_(* \(#,##0\);_(* "-"??_);_(@_)</c:formatCode>
                <c:ptCount val="5"/>
                <c:pt idx="0">
                  <c:v>215262.91887399921</c:v>
                </c:pt>
                <c:pt idx="1">
                  <c:v>1073140.9017686599</c:v>
                </c:pt>
                <c:pt idx="2">
                  <c:v>-176783.8561644998</c:v>
                </c:pt>
                <c:pt idx="3">
                  <c:v>-12689.50212548261</c:v>
                </c:pt>
                <c:pt idx="4">
                  <c:v>1098930.46235267</c:v>
                </c:pt>
              </c:numCache>
            </c:numRef>
          </c:val>
          <c:extLst xmlns:c16r2="http://schemas.microsoft.com/office/drawing/2015/06/chart">
            <c:ext xmlns:c16="http://schemas.microsoft.com/office/drawing/2014/chart" uri="{C3380CC4-5D6E-409C-BE32-E72D297353CC}">
              <c16:uniqueId val="{00000002-535F-4A85-813E-1E14AB07EF99}"/>
            </c:ext>
          </c:extLst>
        </c:ser>
        <c:ser>
          <c:idx val="3"/>
          <c:order val="3"/>
          <c:tx>
            <c:strRef>
              <c:f>Loads!$E$1</c:f>
              <c:strCache>
                <c:ptCount val="1"/>
                <c:pt idx="0">
                  <c:v>Ashes and Diamonds</c:v>
                </c:pt>
              </c:strCache>
            </c:strRef>
          </c:tx>
          <c:spPr>
            <a:solidFill>
              <a:srgbClr val="FF0000"/>
            </a:solidFill>
          </c:spPr>
          <c:invertIfNegative val="0"/>
          <c:cat>
            <c:strRef>
              <c:f>Loads!$A$2:$A$6</c:f>
              <c:strCache>
                <c:ptCount val="5"/>
                <c:pt idx="0">
                  <c:v>Baltimore Suburbs</c:v>
                </c:pt>
                <c:pt idx="1">
                  <c:v>Washinton Suburbs (Inc. VA)</c:v>
                </c:pt>
                <c:pt idx="2">
                  <c:v>Eastern Shore</c:v>
                </c:pt>
                <c:pt idx="3">
                  <c:v>Western MD</c:v>
                </c:pt>
                <c:pt idx="4">
                  <c:v>Total</c:v>
                </c:pt>
              </c:strCache>
            </c:strRef>
          </c:cat>
          <c:val>
            <c:numRef>
              <c:f>Loads!$E$2:$E$6</c:f>
              <c:numCache>
                <c:formatCode>_(* #,##0_);_(* \(#,##0\);_(* "-"??_);_(@_)</c:formatCode>
                <c:ptCount val="5"/>
                <c:pt idx="0">
                  <c:v>213942.55706908531</c:v>
                </c:pt>
                <c:pt idx="1">
                  <c:v>615741.31269066106</c:v>
                </c:pt>
                <c:pt idx="2">
                  <c:v>-208483.9558645612</c:v>
                </c:pt>
                <c:pt idx="3">
                  <c:v>-11949.8231701024</c:v>
                </c:pt>
                <c:pt idx="4">
                  <c:v>609250.09072508267</c:v>
                </c:pt>
              </c:numCache>
            </c:numRef>
          </c:val>
          <c:extLst xmlns:c16r2="http://schemas.microsoft.com/office/drawing/2015/06/chart">
            <c:ext xmlns:c16="http://schemas.microsoft.com/office/drawing/2014/chart" uri="{C3380CC4-5D6E-409C-BE32-E72D297353CC}">
              <c16:uniqueId val="{00000003-535F-4A85-813E-1E14AB07EF99}"/>
            </c:ext>
          </c:extLst>
        </c:ser>
        <c:ser>
          <c:idx val="4"/>
          <c:order val="4"/>
          <c:tx>
            <c:strRef>
              <c:f>Loads!$F$1</c:f>
              <c:strCache>
                <c:ptCount val="1"/>
                <c:pt idx="0">
                  <c:v>Last Call at the Oasis</c:v>
                </c:pt>
              </c:strCache>
            </c:strRef>
          </c:tx>
          <c:spPr>
            <a:solidFill>
              <a:srgbClr val="92D050"/>
            </a:solidFill>
          </c:spPr>
          <c:invertIfNegative val="0"/>
          <c:cat>
            <c:strRef>
              <c:f>Loads!$A$2:$A$6</c:f>
              <c:strCache>
                <c:ptCount val="5"/>
                <c:pt idx="0">
                  <c:v>Baltimore Suburbs</c:v>
                </c:pt>
                <c:pt idx="1">
                  <c:v>Washinton Suburbs (Inc. VA)</c:v>
                </c:pt>
                <c:pt idx="2">
                  <c:v>Eastern Shore</c:v>
                </c:pt>
                <c:pt idx="3">
                  <c:v>Western MD</c:v>
                </c:pt>
                <c:pt idx="4">
                  <c:v>Total</c:v>
                </c:pt>
              </c:strCache>
            </c:strRef>
          </c:cat>
          <c:val>
            <c:numRef>
              <c:f>Loads!$F$2:$F$6</c:f>
              <c:numCache>
                <c:formatCode>_(* #,##0_);_(* \(#,##0\);_(* "-"??_);_(@_)</c:formatCode>
                <c:ptCount val="5"/>
                <c:pt idx="0">
                  <c:v>205145.22050950411</c:v>
                </c:pt>
                <c:pt idx="1">
                  <c:v>686431.19295006001</c:v>
                </c:pt>
                <c:pt idx="2">
                  <c:v>-158204.31518172569</c:v>
                </c:pt>
                <c:pt idx="3">
                  <c:v>-9003.2164746150884</c:v>
                </c:pt>
                <c:pt idx="4">
                  <c:v>724368.88180322363</c:v>
                </c:pt>
              </c:numCache>
            </c:numRef>
          </c:val>
          <c:extLst xmlns:c16r2="http://schemas.microsoft.com/office/drawing/2015/06/chart">
            <c:ext xmlns:c16="http://schemas.microsoft.com/office/drawing/2014/chart" uri="{C3380CC4-5D6E-409C-BE32-E72D297353CC}">
              <c16:uniqueId val="{00000004-535F-4A85-813E-1E14AB07EF99}"/>
            </c:ext>
          </c:extLst>
        </c:ser>
        <c:dLbls>
          <c:showLegendKey val="0"/>
          <c:showVal val="0"/>
          <c:showCatName val="0"/>
          <c:showSerName val="0"/>
          <c:showPercent val="0"/>
          <c:showBubbleSize val="0"/>
        </c:dLbls>
        <c:gapWidth val="150"/>
        <c:axId val="49126016"/>
        <c:axId val="49127808"/>
      </c:barChart>
      <c:catAx>
        <c:axId val="49126016"/>
        <c:scaling>
          <c:orientation val="minMax"/>
        </c:scaling>
        <c:delete val="0"/>
        <c:axPos val="b"/>
        <c:numFmt formatCode="General" sourceLinked="0"/>
        <c:majorTickMark val="out"/>
        <c:minorTickMark val="none"/>
        <c:tickLblPos val="low"/>
        <c:spPr>
          <a:ln>
            <a:solidFill>
              <a:sysClr val="window" lastClr="FFFFFF">
                <a:lumMod val="75000"/>
              </a:sysClr>
            </a:solidFill>
          </a:ln>
        </c:spPr>
        <c:txPr>
          <a:bodyPr/>
          <a:lstStyle/>
          <a:p>
            <a:pPr>
              <a:defRPr sz="1400"/>
            </a:pPr>
            <a:endParaRPr lang="en-US"/>
          </a:p>
        </c:txPr>
        <c:crossAx val="49127808"/>
        <c:crosses val="autoZero"/>
        <c:auto val="1"/>
        <c:lblAlgn val="ctr"/>
        <c:lblOffset val="100"/>
        <c:noMultiLvlLbl val="0"/>
      </c:catAx>
      <c:valAx>
        <c:axId val="49127808"/>
        <c:scaling>
          <c:orientation val="minMax"/>
        </c:scaling>
        <c:delete val="0"/>
        <c:axPos val="l"/>
        <c:majorGridlines>
          <c:spPr>
            <a:ln>
              <a:solidFill>
                <a:schemeClr val="bg1">
                  <a:lumMod val="85000"/>
                </a:schemeClr>
              </a:solidFill>
            </a:ln>
          </c:spPr>
        </c:majorGridlines>
        <c:numFmt formatCode="_(* #,##0_);_(* \(#,##0\);_(* &quot;-&quot;??_);_(@_)" sourceLinked="1"/>
        <c:majorTickMark val="out"/>
        <c:minorTickMark val="none"/>
        <c:tickLblPos val="nextTo"/>
        <c:spPr>
          <a:ln>
            <a:noFill/>
          </a:ln>
        </c:spPr>
        <c:txPr>
          <a:bodyPr/>
          <a:lstStyle/>
          <a:p>
            <a:pPr>
              <a:defRPr sz="1400"/>
            </a:pPr>
            <a:endParaRPr lang="en-US"/>
          </a:p>
        </c:txPr>
        <c:crossAx val="49126016"/>
        <c:crosses val="autoZero"/>
        <c:crossBetween val="between"/>
      </c:valAx>
    </c:plotArea>
    <c:legend>
      <c:legendPos val="r"/>
      <c:layout>
        <c:manualLayout>
          <c:xMode val="edge"/>
          <c:yMode val="edge"/>
          <c:x val="0.76849300087489103"/>
          <c:y val="0.20309379462448099"/>
          <c:w val="0.22224773986585"/>
          <c:h val="0.58813008413900003"/>
        </c:manualLayout>
      </c:layout>
      <c:overlay val="0"/>
      <c:txPr>
        <a:bodyPr/>
        <a:lstStyle/>
        <a:p>
          <a:pPr>
            <a:defRPr sz="1400"/>
          </a:pPr>
          <a:endParaRPr lang="en-US"/>
        </a:p>
      </c:txPr>
    </c:legend>
    <c:plotVisOnly val="1"/>
    <c:dispBlanksAs val="gap"/>
    <c:showDLblsOverMax val="0"/>
  </c:chart>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New Phosphorus </a:t>
            </a:r>
            <a:r>
              <a:rPr lang="en-US" dirty="0"/>
              <a:t>Loads (annual </a:t>
            </a:r>
            <a:r>
              <a:rPr lang="en-US" dirty="0" err="1"/>
              <a:t>lbs</a:t>
            </a:r>
            <a:r>
              <a:rPr lang="en-US" dirty="0"/>
              <a:t>)</a:t>
            </a:r>
          </a:p>
        </c:rich>
      </c:tx>
      <c:layout/>
      <c:overlay val="0"/>
    </c:title>
    <c:autoTitleDeleted val="0"/>
    <c:plotArea>
      <c:layout/>
      <c:barChart>
        <c:barDir val="col"/>
        <c:grouping val="clustered"/>
        <c:varyColors val="0"/>
        <c:ser>
          <c:idx val="0"/>
          <c:order val="0"/>
          <c:tx>
            <c:strRef>
              <c:f>Loads!$B$1</c:f>
              <c:strCache>
                <c:ptCount val="1"/>
                <c:pt idx="0">
                  <c:v>Base</c:v>
                </c:pt>
              </c:strCache>
            </c:strRef>
          </c:tx>
          <c:spPr>
            <a:pattFill prst="dkUpDiag">
              <a:fgClr>
                <a:schemeClr val="tx1"/>
              </a:fgClr>
              <a:bgClr>
                <a:schemeClr val="bg1"/>
              </a:bgClr>
            </a:pattFill>
          </c:spPr>
          <c:invertIfNegative val="0"/>
          <c:cat>
            <c:strRef>
              <c:f>Loads!$A$9:$A$13</c:f>
              <c:strCache>
                <c:ptCount val="5"/>
                <c:pt idx="0">
                  <c:v>Baltimore Suburbs</c:v>
                </c:pt>
                <c:pt idx="1">
                  <c:v>Washinton Suburbs (Inc. VA)</c:v>
                </c:pt>
                <c:pt idx="2">
                  <c:v>Eastern Shore</c:v>
                </c:pt>
                <c:pt idx="3">
                  <c:v>Western MD</c:v>
                </c:pt>
                <c:pt idx="4">
                  <c:v>Total</c:v>
                </c:pt>
              </c:strCache>
            </c:strRef>
          </c:cat>
          <c:val>
            <c:numRef>
              <c:f>Loads!$B$9:$B$13</c:f>
              <c:numCache>
                <c:formatCode>_(* #,##0_);_(* \(#,##0\);_(* "-"??_);_(@_)</c:formatCode>
                <c:ptCount val="5"/>
                <c:pt idx="0">
                  <c:v>133898.19163952899</c:v>
                </c:pt>
                <c:pt idx="1">
                  <c:v>663482.39780412265</c:v>
                </c:pt>
                <c:pt idx="2">
                  <c:v>50703.938934644997</c:v>
                </c:pt>
                <c:pt idx="3">
                  <c:v>18856.78002095698</c:v>
                </c:pt>
                <c:pt idx="4">
                  <c:v>866941.30839925341</c:v>
                </c:pt>
              </c:numCache>
            </c:numRef>
          </c:val>
          <c:extLst xmlns:c16r2="http://schemas.microsoft.com/office/drawing/2015/06/chart">
            <c:ext xmlns:c16="http://schemas.microsoft.com/office/drawing/2014/chart" uri="{C3380CC4-5D6E-409C-BE32-E72D297353CC}">
              <c16:uniqueId val="{00000000-503D-4B40-B3B1-195030C92E28}"/>
            </c:ext>
          </c:extLst>
        </c:ser>
        <c:ser>
          <c:idx val="1"/>
          <c:order val="1"/>
          <c:tx>
            <c:strRef>
              <c:f>Loads!$C$1</c:f>
              <c:strCache>
                <c:ptCount val="1"/>
                <c:pt idx="0">
                  <c:v>Revenge of the Nerds</c:v>
                </c:pt>
              </c:strCache>
            </c:strRef>
          </c:tx>
          <c:spPr>
            <a:solidFill>
              <a:srgbClr val="7030A0"/>
            </a:solidFill>
          </c:spPr>
          <c:invertIfNegative val="0"/>
          <c:cat>
            <c:strRef>
              <c:f>Loads!$A$9:$A$13</c:f>
              <c:strCache>
                <c:ptCount val="5"/>
                <c:pt idx="0">
                  <c:v>Baltimore Suburbs</c:v>
                </c:pt>
                <c:pt idx="1">
                  <c:v>Washinton Suburbs (Inc. VA)</c:v>
                </c:pt>
                <c:pt idx="2">
                  <c:v>Eastern Shore</c:v>
                </c:pt>
                <c:pt idx="3">
                  <c:v>Western MD</c:v>
                </c:pt>
                <c:pt idx="4">
                  <c:v>Total</c:v>
                </c:pt>
              </c:strCache>
            </c:strRef>
          </c:cat>
          <c:val>
            <c:numRef>
              <c:f>Loads!$C$9:$C$13</c:f>
              <c:numCache>
                <c:formatCode>_(* #,##0_);_(* \(#,##0\);_(* "-"??_);_(@_)</c:formatCode>
                <c:ptCount val="5"/>
                <c:pt idx="0">
                  <c:v>147386.02144885369</c:v>
                </c:pt>
                <c:pt idx="1">
                  <c:v>732689.47484719532</c:v>
                </c:pt>
                <c:pt idx="2">
                  <c:v>58205.850110084903</c:v>
                </c:pt>
                <c:pt idx="3">
                  <c:v>24430.803027099719</c:v>
                </c:pt>
                <c:pt idx="4">
                  <c:v>962712.14943323378</c:v>
                </c:pt>
              </c:numCache>
            </c:numRef>
          </c:val>
          <c:extLst xmlns:c16r2="http://schemas.microsoft.com/office/drawing/2015/06/chart">
            <c:ext xmlns:c16="http://schemas.microsoft.com/office/drawing/2014/chart" uri="{C3380CC4-5D6E-409C-BE32-E72D297353CC}">
              <c16:uniqueId val="{00000001-503D-4B40-B3B1-195030C92E28}"/>
            </c:ext>
          </c:extLst>
        </c:ser>
        <c:ser>
          <c:idx val="2"/>
          <c:order val="2"/>
          <c:tx>
            <c:strRef>
              <c:f>Loads!$D$1</c:f>
              <c:strCache>
                <c:ptCount val="1"/>
                <c:pt idx="0">
                  <c:v>Blue Planet</c:v>
                </c:pt>
              </c:strCache>
            </c:strRef>
          </c:tx>
          <c:spPr>
            <a:solidFill>
              <a:srgbClr val="00B0F0"/>
            </a:solidFill>
          </c:spPr>
          <c:invertIfNegative val="0"/>
          <c:cat>
            <c:strRef>
              <c:f>Loads!$A$9:$A$13</c:f>
              <c:strCache>
                <c:ptCount val="5"/>
                <c:pt idx="0">
                  <c:v>Baltimore Suburbs</c:v>
                </c:pt>
                <c:pt idx="1">
                  <c:v>Washinton Suburbs (Inc. VA)</c:v>
                </c:pt>
                <c:pt idx="2">
                  <c:v>Eastern Shore</c:v>
                </c:pt>
                <c:pt idx="3">
                  <c:v>Western MD</c:v>
                </c:pt>
                <c:pt idx="4">
                  <c:v>Total</c:v>
                </c:pt>
              </c:strCache>
            </c:strRef>
          </c:cat>
          <c:val>
            <c:numRef>
              <c:f>Loads!$D$9:$D$13</c:f>
              <c:numCache>
                <c:formatCode>_(* #,##0_);_(* \(#,##0\);_(* "-"??_);_(@_)</c:formatCode>
                <c:ptCount val="5"/>
                <c:pt idx="0">
                  <c:v>131790.38136602339</c:v>
                </c:pt>
                <c:pt idx="1">
                  <c:v>703662.43644774368</c:v>
                </c:pt>
                <c:pt idx="2">
                  <c:v>50426.957118943952</c:v>
                </c:pt>
                <c:pt idx="3">
                  <c:v>15806.47565376372</c:v>
                </c:pt>
                <c:pt idx="4">
                  <c:v>901686.25058647478</c:v>
                </c:pt>
              </c:numCache>
            </c:numRef>
          </c:val>
          <c:extLst xmlns:c16r2="http://schemas.microsoft.com/office/drawing/2015/06/chart">
            <c:ext xmlns:c16="http://schemas.microsoft.com/office/drawing/2014/chart" uri="{C3380CC4-5D6E-409C-BE32-E72D297353CC}">
              <c16:uniqueId val="{00000002-503D-4B40-B3B1-195030C92E28}"/>
            </c:ext>
          </c:extLst>
        </c:ser>
        <c:ser>
          <c:idx val="3"/>
          <c:order val="3"/>
          <c:tx>
            <c:strRef>
              <c:f>Loads!$E$1</c:f>
              <c:strCache>
                <c:ptCount val="1"/>
                <c:pt idx="0">
                  <c:v>Ashes and Diamonds</c:v>
                </c:pt>
              </c:strCache>
            </c:strRef>
          </c:tx>
          <c:spPr>
            <a:solidFill>
              <a:srgbClr val="FF0000"/>
            </a:solidFill>
          </c:spPr>
          <c:invertIfNegative val="0"/>
          <c:cat>
            <c:strRef>
              <c:f>Loads!$A$9:$A$13</c:f>
              <c:strCache>
                <c:ptCount val="5"/>
                <c:pt idx="0">
                  <c:v>Baltimore Suburbs</c:v>
                </c:pt>
                <c:pt idx="1">
                  <c:v>Washinton Suburbs (Inc. VA)</c:v>
                </c:pt>
                <c:pt idx="2">
                  <c:v>Eastern Shore</c:v>
                </c:pt>
                <c:pt idx="3">
                  <c:v>Western MD</c:v>
                </c:pt>
                <c:pt idx="4">
                  <c:v>Total</c:v>
                </c:pt>
              </c:strCache>
            </c:strRef>
          </c:cat>
          <c:val>
            <c:numRef>
              <c:f>Loads!$E$9:$E$13</c:f>
              <c:numCache>
                <c:formatCode>_(* #,##0_);_(* \(#,##0\);_(* "-"??_);_(@_)</c:formatCode>
                <c:ptCount val="5"/>
                <c:pt idx="0">
                  <c:v>122801.4950054339</c:v>
                </c:pt>
                <c:pt idx="1">
                  <c:v>539038.64498258149</c:v>
                </c:pt>
                <c:pt idx="2">
                  <c:v>39740.18663656526</c:v>
                </c:pt>
                <c:pt idx="3">
                  <c:v>8533.4200106218814</c:v>
                </c:pt>
                <c:pt idx="4">
                  <c:v>710113.74663520255</c:v>
                </c:pt>
              </c:numCache>
            </c:numRef>
          </c:val>
          <c:extLst xmlns:c16r2="http://schemas.microsoft.com/office/drawing/2015/06/chart">
            <c:ext xmlns:c16="http://schemas.microsoft.com/office/drawing/2014/chart" uri="{C3380CC4-5D6E-409C-BE32-E72D297353CC}">
              <c16:uniqueId val="{00000003-503D-4B40-B3B1-195030C92E28}"/>
            </c:ext>
          </c:extLst>
        </c:ser>
        <c:ser>
          <c:idx val="4"/>
          <c:order val="4"/>
          <c:tx>
            <c:strRef>
              <c:f>Loads!$F$1</c:f>
              <c:strCache>
                <c:ptCount val="1"/>
                <c:pt idx="0">
                  <c:v>Last Call at the Oasis</c:v>
                </c:pt>
              </c:strCache>
            </c:strRef>
          </c:tx>
          <c:spPr>
            <a:solidFill>
              <a:srgbClr val="92D050"/>
            </a:solidFill>
          </c:spPr>
          <c:invertIfNegative val="0"/>
          <c:cat>
            <c:strRef>
              <c:f>Loads!$A$9:$A$13</c:f>
              <c:strCache>
                <c:ptCount val="5"/>
                <c:pt idx="0">
                  <c:v>Baltimore Suburbs</c:v>
                </c:pt>
                <c:pt idx="1">
                  <c:v>Washinton Suburbs (Inc. VA)</c:v>
                </c:pt>
                <c:pt idx="2">
                  <c:v>Eastern Shore</c:v>
                </c:pt>
                <c:pt idx="3">
                  <c:v>Western MD</c:v>
                </c:pt>
                <c:pt idx="4">
                  <c:v>Total</c:v>
                </c:pt>
              </c:strCache>
            </c:strRef>
          </c:cat>
          <c:val>
            <c:numRef>
              <c:f>Loads!$F$9:$F$13</c:f>
              <c:numCache>
                <c:formatCode>_(* #,##0_);_(* \(#,##0\);_(* "-"??_);_(@_)</c:formatCode>
                <c:ptCount val="5"/>
                <c:pt idx="0">
                  <c:v>102346.4643259845</c:v>
                </c:pt>
                <c:pt idx="1">
                  <c:v>435999.77075211838</c:v>
                </c:pt>
                <c:pt idx="2">
                  <c:v>33436.530385426377</c:v>
                </c:pt>
                <c:pt idx="3">
                  <c:v>5604.05078465733</c:v>
                </c:pt>
                <c:pt idx="4">
                  <c:v>577386.81624818675</c:v>
                </c:pt>
              </c:numCache>
            </c:numRef>
          </c:val>
          <c:extLst xmlns:c16r2="http://schemas.microsoft.com/office/drawing/2015/06/chart">
            <c:ext xmlns:c16="http://schemas.microsoft.com/office/drawing/2014/chart" uri="{C3380CC4-5D6E-409C-BE32-E72D297353CC}">
              <c16:uniqueId val="{00000004-503D-4B40-B3B1-195030C92E28}"/>
            </c:ext>
          </c:extLst>
        </c:ser>
        <c:dLbls>
          <c:showLegendKey val="0"/>
          <c:showVal val="0"/>
          <c:showCatName val="0"/>
          <c:showSerName val="0"/>
          <c:showPercent val="0"/>
          <c:showBubbleSize val="0"/>
        </c:dLbls>
        <c:gapWidth val="150"/>
        <c:axId val="72949120"/>
        <c:axId val="72963200"/>
      </c:barChart>
      <c:catAx>
        <c:axId val="72949120"/>
        <c:scaling>
          <c:orientation val="minMax"/>
        </c:scaling>
        <c:delete val="0"/>
        <c:axPos val="b"/>
        <c:numFmt formatCode="General" sourceLinked="0"/>
        <c:majorTickMark val="out"/>
        <c:minorTickMark val="none"/>
        <c:tickLblPos val="low"/>
        <c:spPr>
          <a:ln>
            <a:solidFill>
              <a:sysClr val="window" lastClr="FFFFFF">
                <a:lumMod val="75000"/>
              </a:sysClr>
            </a:solidFill>
          </a:ln>
        </c:spPr>
        <c:txPr>
          <a:bodyPr/>
          <a:lstStyle/>
          <a:p>
            <a:pPr>
              <a:defRPr sz="1400"/>
            </a:pPr>
            <a:endParaRPr lang="en-US"/>
          </a:p>
        </c:txPr>
        <c:crossAx val="72963200"/>
        <c:crosses val="autoZero"/>
        <c:auto val="1"/>
        <c:lblAlgn val="ctr"/>
        <c:lblOffset val="100"/>
        <c:noMultiLvlLbl val="0"/>
      </c:catAx>
      <c:valAx>
        <c:axId val="72963200"/>
        <c:scaling>
          <c:orientation val="minMax"/>
        </c:scaling>
        <c:delete val="0"/>
        <c:axPos val="l"/>
        <c:majorGridlines>
          <c:spPr>
            <a:ln>
              <a:solidFill>
                <a:schemeClr val="bg1">
                  <a:lumMod val="85000"/>
                </a:schemeClr>
              </a:solidFill>
            </a:ln>
          </c:spPr>
        </c:majorGridlines>
        <c:numFmt formatCode="_(* #,##0_);_(* \(#,##0\);_(* &quot;-&quot;??_);_(@_)" sourceLinked="1"/>
        <c:majorTickMark val="out"/>
        <c:minorTickMark val="none"/>
        <c:tickLblPos val="nextTo"/>
        <c:spPr>
          <a:ln>
            <a:noFill/>
          </a:ln>
        </c:spPr>
        <c:txPr>
          <a:bodyPr/>
          <a:lstStyle/>
          <a:p>
            <a:pPr>
              <a:defRPr sz="1400"/>
            </a:pPr>
            <a:endParaRPr lang="en-US"/>
          </a:p>
        </c:txPr>
        <c:crossAx val="72949120"/>
        <c:crosses val="autoZero"/>
        <c:crossBetween val="between"/>
      </c:valAx>
    </c:plotArea>
    <c:legend>
      <c:legendPos val="r"/>
      <c:layout>
        <c:manualLayout>
          <c:xMode val="edge"/>
          <c:yMode val="edge"/>
          <c:x val="0.77003621075143402"/>
          <c:y val="0.20309379462448099"/>
          <c:w val="0.22224773986585"/>
          <c:h val="0.58813008413900003"/>
        </c:manualLayout>
      </c:layout>
      <c:overlay val="0"/>
      <c:txPr>
        <a:bodyPr/>
        <a:lstStyle/>
        <a:p>
          <a:pPr>
            <a:defRPr sz="1400"/>
          </a:pPr>
          <a:endParaRPr lang="en-US"/>
        </a:p>
      </c:txPr>
    </c:legend>
    <c:plotVisOnly val="1"/>
    <c:dispBlanksAs val="gap"/>
    <c:showDLblsOverMax val="0"/>
  </c:chart>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New Sediment </a:t>
            </a:r>
            <a:r>
              <a:rPr lang="en-US" dirty="0"/>
              <a:t>Loads (annual </a:t>
            </a:r>
            <a:r>
              <a:rPr lang="en-US" dirty="0" err="1"/>
              <a:t>lbs</a:t>
            </a:r>
            <a:r>
              <a:rPr lang="en-US" dirty="0"/>
              <a:t>)</a:t>
            </a:r>
          </a:p>
        </c:rich>
      </c:tx>
      <c:layout/>
      <c:overlay val="0"/>
    </c:title>
    <c:autoTitleDeleted val="0"/>
    <c:plotArea>
      <c:layout/>
      <c:barChart>
        <c:barDir val="col"/>
        <c:grouping val="clustered"/>
        <c:varyColors val="0"/>
        <c:ser>
          <c:idx val="0"/>
          <c:order val="0"/>
          <c:tx>
            <c:strRef>
              <c:f>Loads!$B$1</c:f>
              <c:strCache>
                <c:ptCount val="1"/>
                <c:pt idx="0">
                  <c:v>Base</c:v>
                </c:pt>
              </c:strCache>
            </c:strRef>
          </c:tx>
          <c:spPr>
            <a:pattFill prst="dkUpDiag">
              <a:fgClr>
                <a:schemeClr val="tx1"/>
              </a:fgClr>
              <a:bgClr>
                <a:schemeClr val="bg1"/>
              </a:bgClr>
            </a:pattFill>
          </c:spPr>
          <c:invertIfNegative val="0"/>
          <c:cat>
            <c:strRef>
              <c:f>Loads!$A$16:$A$20</c:f>
              <c:strCache>
                <c:ptCount val="5"/>
                <c:pt idx="0">
                  <c:v>Baltimore Suburbs</c:v>
                </c:pt>
                <c:pt idx="1">
                  <c:v>Washinton Suburbs (Inc. VA)</c:v>
                </c:pt>
                <c:pt idx="2">
                  <c:v>Eastern Shore</c:v>
                </c:pt>
                <c:pt idx="3">
                  <c:v>Western MD</c:v>
                </c:pt>
                <c:pt idx="4">
                  <c:v>Total</c:v>
                </c:pt>
              </c:strCache>
            </c:strRef>
          </c:cat>
          <c:val>
            <c:numRef>
              <c:f>Loads!$B$16:$B$20</c:f>
              <c:numCache>
                <c:formatCode>_(* #,##0_);_(* \(#,##0\);_(* "-"??_);_(@_)</c:formatCode>
                <c:ptCount val="5"/>
                <c:pt idx="0">
                  <c:v>17652621.063998401</c:v>
                </c:pt>
                <c:pt idx="1">
                  <c:v>76812801.885267302</c:v>
                </c:pt>
                <c:pt idx="2">
                  <c:v>14262570.003121899</c:v>
                </c:pt>
                <c:pt idx="3">
                  <c:v>-1213184.98144772</c:v>
                </c:pt>
                <c:pt idx="4">
                  <c:v>107514807.97093999</c:v>
                </c:pt>
              </c:numCache>
            </c:numRef>
          </c:val>
          <c:extLst xmlns:c16r2="http://schemas.microsoft.com/office/drawing/2015/06/chart">
            <c:ext xmlns:c16="http://schemas.microsoft.com/office/drawing/2014/chart" uri="{C3380CC4-5D6E-409C-BE32-E72D297353CC}">
              <c16:uniqueId val="{00000000-05F7-4F1E-AD01-C8D786F4EE2A}"/>
            </c:ext>
          </c:extLst>
        </c:ser>
        <c:ser>
          <c:idx val="1"/>
          <c:order val="1"/>
          <c:tx>
            <c:strRef>
              <c:f>Loads!$C$1</c:f>
              <c:strCache>
                <c:ptCount val="1"/>
                <c:pt idx="0">
                  <c:v>Revenge of the Nerds</c:v>
                </c:pt>
              </c:strCache>
            </c:strRef>
          </c:tx>
          <c:spPr>
            <a:solidFill>
              <a:srgbClr val="7030A0"/>
            </a:solidFill>
          </c:spPr>
          <c:invertIfNegative val="0"/>
          <c:cat>
            <c:strRef>
              <c:f>Loads!$A$16:$A$20</c:f>
              <c:strCache>
                <c:ptCount val="5"/>
                <c:pt idx="0">
                  <c:v>Baltimore Suburbs</c:v>
                </c:pt>
                <c:pt idx="1">
                  <c:v>Washinton Suburbs (Inc. VA)</c:v>
                </c:pt>
                <c:pt idx="2">
                  <c:v>Eastern Shore</c:v>
                </c:pt>
                <c:pt idx="3">
                  <c:v>Western MD</c:v>
                </c:pt>
                <c:pt idx="4">
                  <c:v>Total</c:v>
                </c:pt>
              </c:strCache>
            </c:strRef>
          </c:cat>
          <c:val>
            <c:numRef>
              <c:f>Loads!$C$16:$C$20</c:f>
              <c:numCache>
                <c:formatCode>_(* #,##0_);_(* \(#,##0\);_(* "-"??_);_(@_)</c:formatCode>
                <c:ptCount val="5"/>
                <c:pt idx="0">
                  <c:v>20222879.254043799</c:v>
                </c:pt>
                <c:pt idx="1">
                  <c:v>82072104.889909506</c:v>
                </c:pt>
                <c:pt idx="2">
                  <c:v>16886052.787475798</c:v>
                </c:pt>
                <c:pt idx="3">
                  <c:v>-1718021.09050798</c:v>
                </c:pt>
                <c:pt idx="4">
                  <c:v>117463015.840921</c:v>
                </c:pt>
              </c:numCache>
            </c:numRef>
          </c:val>
          <c:extLst xmlns:c16r2="http://schemas.microsoft.com/office/drawing/2015/06/chart">
            <c:ext xmlns:c16="http://schemas.microsoft.com/office/drawing/2014/chart" uri="{C3380CC4-5D6E-409C-BE32-E72D297353CC}">
              <c16:uniqueId val="{00000001-05F7-4F1E-AD01-C8D786F4EE2A}"/>
            </c:ext>
          </c:extLst>
        </c:ser>
        <c:ser>
          <c:idx val="2"/>
          <c:order val="2"/>
          <c:tx>
            <c:strRef>
              <c:f>Loads!$D$1</c:f>
              <c:strCache>
                <c:ptCount val="1"/>
                <c:pt idx="0">
                  <c:v>Blue Planet</c:v>
                </c:pt>
              </c:strCache>
            </c:strRef>
          </c:tx>
          <c:spPr>
            <a:solidFill>
              <a:srgbClr val="00B0F0"/>
            </a:solidFill>
          </c:spPr>
          <c:invertIfNegative val="0"/>
          <c:cat>
            <c:strRef>
              <c:f>Loads!$A$16:$A$20</c:f>
              <c:strCache>
                <c:ptCount val="5"/>
                <c:pt idx="0">
                  <c:v>Baltimore Suburbs</c:v>
                </c:pt>
                <c:pt idx="1">
                  <c:v>Washinton Suburbs (Inc. VA)</c:v>
                </c:pt>
                <c:pt idx="2">
                  <c:v>Eastern Shore</c:v>
                </c:pt>
                <c:pt idx="3">
                  <c:v>Western MD</c:v>
                </c:pt>
                <c:pt idx="4">
                  <c:v>Total</c:v>
                </c:pt>
              </c:strCache>
            </c:strRef>
          </c:cat>
          <c:val>
            <c:numRef>
              <c:f>Loads!$D$16:$D$20</c:f>
              <c:numCache>
                <c:formatCode>_(* #,##0_);_(* \(#,##0\);_(* "-"??_);_(@_)</c:formatCode>
                <c:ptCount val="5"/>
                <c:pt idx="0">
                  <c:v>18159351.860482302</c:v>
                </c:pt>
                <c:pt idx="1">
                  <c:v>82383897.165234193</c:v>
                </c:pt>
                <c:pt idx="2">
                  <c:v>14746454.877920801</c:v>
                </c:pt>
                <c:pt idx="3">
                  <c:v>-804775.70865748543</c:v>
                </c:pt>
                <c:pt idx="4">
                  <c:v>114484928.19498</c:v>
                </c:pt>
              </c:numCache>
            </c:numRef>
          </c:val>
          <c:extLst xmlns:c16r2="http://schemas.microsoft.com/office/drawing/2015/06/chart">
            <c:ext xmlns:c16="http://schemas.microsoft.com/office/drawing/2014/chart" uri="{C3380CC4-5D6E-409C-BE32-E72D297353CC}">
              <c16:uniqueId val="{00000002-05F7-4F1E-AD01-C8D786F4EE2A}"/>
            </c:ext>
          </c:extLst>
        </c:ser>
        <c:ser>
          <c:idx val="3"/>
          <c:order val="3"/>
          <c:tx>
            <c:strRef>
              <c:f>Loads!$E$1</c:f>
              <c:strCache>
                <c:ptCount val="1"/>
                <c:pt idx="0">
                  <c:v>Ashes and Diamonds</c:v>
                </c:pt>
              </c:strCache>
            </c:strRef>
          </c:tx>
          <c:spPr>
            <a:solidFill>
              <a:srgbClr val="FF0000"/>
            </a:solidFill>
          </c:spPr>
          <c:invertIfNegative val="0"/>
          <c:cat>
            <c:strRef>
              <c:f>Loads!$A$16:$A$20</c:f>
              <c:strCache>
                <c:ptCount val="5"/>
                <c:pt idx="0">
                  <c:v>Baltimore Suburbs</c:v>
                </c:pt>
                <c:pt idx="1">
                  <c:v>Washinton Suburbs (Inc. VA)</c:v>
                </c:pt>
                <c:pt idx="2">
                  <c:v>Eastern Shore</c:v>
                </c:pt>
                <c:pt idx="3">
                  <c:v>Western MD</c:v>
                </c:pt>
                <c:pt idx="4">
                  <c:v>Total</c:v>
                </c:pt>
              </c:strCache>
            </c:strRef>
          </c:cat>
          <c:val>
            <c:numRef>
              <c:f>Loads!$E$16:$E$20</c:f>
              <c:numCache>
                <c:formatCode>_(* #,##0_);_(* \(#,##0\);_(* "-"??_);_(@_)</c:formatCode>
                <c:ptCount val="5"/>
                <c:pt idx="0">
                  <c:v>17804372.829851899</c:v>
                </c:pt>
                <c:pt idx="1">
                  <c:v>56041937.706864797</c:v>
                </c:pt>
                <c:pt idx="2">
                  <c:v>11998708.264881199</c:v>
                </c:pt>
                <c:pt idx="3">
                  <c:v>-773345.35570743203</c:v>
                </c:pt>
                <c:pt idx="4">
                  <c:v>85071673.445890501</c:v>
                </c:pt>
              </c:numCache>
            </c:numRef>
          </c:val>
          <c:extLst xmlns:c16r2="http://schemas.microsoft.com/office/drawing/2015/06/chart">
            <c:ext xmlns:c16="http://schemas.microsoft.com/office/drawing/2014/chart" uri="{C3380CC4-5D6E-409C-BE32-E72D297353CC}">
              <c16:uniqueId val="{00000003-05F7-4F1E-AD01-C8D786F4EE2A}"/>
            </c:ext>
          </c:extLst>
        </c:ser>
        <c:ser>
          <c:idx val="4"/>
          <c:order val="4"/>
          <c:tx>
            <c:strRef>
              <c:f>Loads!$F$1</c:f>
              <c:strCache>
                <c:ptCount val="1"/>
                <c:pt idx="0">
                  <c:v>Last Call at the Oasis</c:v>
                </c:pt>
              </c:strCache>
            </c:strRef>
          </c:tx>
          <c:spPr>
            <a:solidFill>
              <a:srgbClr val="92D050"/>
            </a:solidFill>
          </c:spPr>
          <c:invertIfNegative val="0"/>
          <c:cat>
            <c:strRef>
              <c:f>Loads!$A$16:$A$20</c:f>
              <c:strCache>
                <c:ptCount val="5"/>
                <c:pt idx="0">
                  <c:v>Baltimore Suburbs</c:v>
                </c:pt>
                <c:pt idx="1">
                  <c:v>Washinton Suburbs (Inc. VA)</c:v>
                </c:pt>
                <c:pt idx="2">
                  <c:v>Eastern Shore</c:v>
                </c:pt>
                <c:pt idx="3">
                  <c:v>Western MD</c:v>
                </c:pt>
                <c:pt idx="4">
                  <c:v>Total</c:v>
                </c:pt>
              </c:strCache>
            </c:strRef>
          </c:cat>
          <c:val>
            <c:numRef>
              <c:f>Loads!$F$16:$F$20</c:f>
              <c:numCache>
                <c:formatCode>_(* #,##0_);_(* \(#,##0\);_(* "-"??_);_(@_)</c:formatCode>
                <c:ptCount val="5"/>
                <c:pt idx="0">
                  <c:v>14061291.9950391</c:v>
                </c:pt>
                <c:pt idx="1">
                  <c:v>47893590.158266701</c:v>
                </c:pt>
                <c:pt idx="2">
                  <c:v>9905406.0154957995</c:v>
                </c:pt>
                <c:pt idx="3">
                  <c:v>-549705.51363569067</c:v>
                </c:pt>
                <c:pt idx="4">
                  <c:v>71310582.655165896</c:v>
                </c:pt>
              </c:numCache>
            </c:numRef>
          </c:val>
          <c:extLst xmlns:c16r2="http://schemas.microsoft.com/office/drawing/2015/06/chart">
            <c:ext xmlns:c16="http://schemas.microsoft.com/office/drawing/2014/chart" uri="{C3380CC4-5D6E-409C-BE32-E72D297353CC}">
              <c16:uniqueId val="{00000004-05F7-4F1E-AD01-C8D786F4EE2A}"/>
            </c:ext>
          </c:extLst>
        </c:ser>
        <c:dLbls>
          <c:showLegendKey val="0"/>
          <c:showVal val="0"/>
          <c:showCatName val="0"/>
          <c:showSerName val="0"/>
          <c:showPercent val="0"/>
          <c:showBubbleSize val="0"/>
        </c:dLbls>
        <c:gapWidth val="150"/>
        <c:axId val="78360960"/>
        <c:axId val="78362496"/>
      </c:barChart>
      <c:catAx>
        <c:axId val="78360960"/>
        <c:scaling>
          <c:orientation val="minMax"/>
        </c:scaling>
        <c:delete val="0"/>
        <c:axPos val="b"/>
        <c:numFmt formatCode="General" sourceLinked="0"/>
        <c:majorTickMark val="out"/>
        <c:minorTickMark val="none"/>
        <c:tickLblPos val="low"/>
        <c:spPr>
          <a:ln>
            <a:solidFill>
              <a:sysClr val="window" lastClr="FFFFFF">
                <a:lumMod val="75000"/>
              </a:sysClr>
            </a:solidFill>
          </a:ln>
        </c:spPr>
        <c:txPr>
          <a:bodyPr/>
          <a:lstStyle/>
          <a:p>
            <a:pPr>
              <a:defRPr sz="1400"/>
            </a:pPr>
            <a:endParaRPr lang="en-US"/>
          </a:p>
        </c:txPr>
        <c:crossAx val="78362496"/>
        <c:crosses val="autoZero"/>
        <c:auto val="1"/>
        <c:lblAlgn val="ctr"/>
        <c:lblOffset val="100"/>
        <c:noMultiLvlLbl val="0"/>
      </c:catAx>
      <c:valAx>
        <c:axId val="78362496"/>
        <c:scaling>
          <c:orientation val="minMax"/>
        </c:scaling>
        <c:delete val="0"/>
        <c:axPos val="l"/>
        <c:majorGridlines>
          <c:spPr>
            <a:ln>
              <a:solidFill>
                <a:schemeClr val="bg1">
                  <a:lumMod val="85000"/>
                </a:schemeClr>
              </a:solidFill>
            </a:ln>
          </c:spPr>
        </c:majorGridlines>
        <c:numFmt formatCode="_(* #,##0_);_(* \(#,##0\);_(* &quot;-&quot;??_);_(@_)" sourceLinked="1"/>
        <c:majorTickMark val="out"/>
        <c:minorTickMark val="none"/>
        <c:tickLblPos val="nextTo"/>
        <c:spPr>
          <a:ln>
            <a:noFill/>
          </a:ln>
        </c:spPr>
        <c:txPr>
          <a:bodyPr/>
          <a:lstStyle/>
          <a:p>
            <a:pPr>
              <a:defRPr sz="1400"/>
            </a:pPr>
            <a:endParaRPr lang="en-US"/>
          </a:p>
        </c:txPr>
        <c:crossAx val="78360960"/>
        <c:crosses val="autoZero"/>
        <c:crossBetween val="between"/>
      </c:valAx>
    </c:plotArea>
    <c:legend>
      <c:legendPos val="r"/>
      <c:layout>
        <c:manualLayout>
          <c:xMode val="edge"/>
          <c:yMode val="edge"/>
          <c:x val="0.76849300087489103"/>
          <c:y val="0.20309379462448099"/>
          <c:w val="0.22224773986585"/>
          <c:h val="0.57129388817363302"/>
        </c:manualLayout>
      </c:layout>
      <c:overlay val="0"/>
      <c:txPr>
        <a:bodyPr/>
        <a:lstStyle/>
        <a:p>
          <a:pPr>
            <a:defRPr sz="1400"/>
          </a:pPr>
          <a:endParaRPr lang="en-US"/>
        </a:p>
      </c:txPr>
    </c:legend>
    <c:plotVisOnly val="1"/>
    <c:dispBlanksAs val="gap"/>
    <c:showDLblsOverMax val="0"/>
  </c:chart>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'[Charts for Website (1).xlsx]Icon Chart'!$B$16</c:f>
              <c:strCache>
                <c:ptCount val="1"/>
                <c:pt idx="0">
                  <c:v>Last Call at the Oasis</c:v>
                </c:pt>
              </c:strCache>
            </c:strRef>
          </c:tx>
          <c:spPr>
            <a:solidFill>
              <a:srgbClr val="00B050"/>
            </a:solidFill>
          </c:spPr>
          <c:invertIfNegative val="0"/>
          <c:cat>
            <c:strRef>
              <c:f>'[Charts for Website (1).xlsx]Icon Chart'!$A$17:$A$19</c:f>
              <c:strCache>
                <c:ptCount val="3"/>
                <c:pt idx="0">
                  <c:v>Fuel</c:v>
                </c:pt>
                <c:pt idx="1">
                  <c:v>Gov.</c:v>
                </c:pt>
                <c:pt idx="2">
                  <c:v>Tech</c:v>
                </c:pt>
              </c:strCache>
            </c:strRef>
          </c:cat>
          <c:val>
            <c:numRef>
              <c:f>'[Charts for Website (1).xlsx]Icon Chart'!$B$17:$B$19</c:f>
              <c:numCache>
                <c:formatCode>General</c:formatCode>
                <c:ptCount val="3"/>
                <c:pt idx="0">
                  <c:v>5</c:v>
                </c:pt>
                <c:pt idx="1">
                  <c:v>5</c:v>
                </c:pt>
                <c:pt idx="2">
                  <c:v>-3</c:v>
                </c:pt>
              </c:numCache>
            </c:numRef>
          </c:val>
          <c:extLst xmlns:c16r2="http://schemas.microsoft.com/office/drawing/2015/06/chart">
            <c:ext xmlns:c16="http://schemas.microsoft.com/office/drawing/2014/chart" uri="{C3380CC4-5D6E-409C-BE32-E72D297353CC}">
              <c16:uniqueId val="{00000000-F851-4ED3-8406-636DEAC607CB}"/>
            </c:ext>
          </c:extLst>
        </c:ser>
        <c:dLbls>
          <c:showLegendKey val="0"/>
          <c:showVal val="0"/>
          <c:showCatName val="0"/>
          <c:showSerName val="0"/>
          <c:showPercent val="0"/>
          <c:showBubbleSize val="0"/>
        </c:dLbls>
        <c:gapWidth val="150"/>
        <c:axId val="79860096"/>
        <c:axId val="79861632"/>
      </c:barChart>
      <c:catAx>
        <c:axId val="79860096"/>
        <c:scaling>
          <c:orientation val="minMax"/>
        </c:scaling>
        <c:delete val="0"/>
        <c:axPos val="b"/>
        <c:numFmt formatCode="General" sourceLinked="0"/>
        <c:majorTickMark val="out"/>
        <c:minorTickMark val="none"/>
        <c:tickLblPos val="high"/>
        <c:txPr>
          <a:bodyPr/>
          <a:lstStyle/>
          <a:p>
            <a:pPr>
              <a:defRPr sz="1600"/>
            </a:pPr>
            <a:endParaRPr lang="en-US"/>
          </a:p>
        </c:txPr>
        <c:crossAx val="79861632"/>
        <c:crosses val="autoZero"/>
        <c:auto val="1"/>
        <c:lblAlgn val="ctr"/>
        <c:lblOffset val="100"/>
        <c:noMultiLvlLbl val="0"/>
      </c:catAx>
      <c:valAx>
        <c:axId val="79861632"/>
        <c:scaling>
          <c:orientation val="minMax"/>
          <c:max val="6"/>
          <c:min val="-6"/>
        </c:scaling>
        <c:delete val="1"/>
        <c:axPos val="l"/>
        <c:numFmt formatCode="General" sourceLinked="1"/>
        <c:majorTickMark val="out"/>
        <c:minorTickMark val="none"/>
        <c:tickLblPos val="nextTo"/>
        <c:crossAx val="79860096"/>
        <c:crosses val="autoZero"/>
        <c:crossBetween val="between"/>
      </c:valAx>
    </c:plotArea>
    <c:plotVisOnly val="1"/>
    <c:dispBlanksAs val="gap"/>
    <c:showDLblsOverMax val="0"/>
  </c:chart>
  <c:spPr>
    <a:ln>
      <a:noFill/>
    </a:ln>
  </c:sp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'C:\Users\dengelbe\Downloads\[Charts for Website (1).xlsx]Icon Chart'!$B$6</c:f>
              <c:strCache>
                <c:ptCount val="1"/>
                <c:pt idx="0">
                  <c:v>Blue Planet</c:v>
                </c:pt>
              </c:strCache>
            </c:strRef>
          </c:tx>
          <c:invertIfNegative val="0"/>
          <c:cat>
            <c:strRef>
              <c:f>'C:\Users\dengelbe\Downloads\[Charts for Website (1).xlsx]Icon Chart'!$A$7:$A$9</c:f>
              <c:strCache>
                <c:ptCount val="3"/>
                <c:pt idx="0">
                  <c:v>Fuel</c:v>
                </c:pt>
                <c:pt idx="1">
                  <c:v>Gov.</c:v>
                </c:pt>
                <c:pt idx="2">
                  <c:v>Tech</c:v>
                </c:pt>
              </c:strCache>
            </c:strRef>
          </c:cat>
          <c:val>
            <c:numRef>
              <c:f>'C:\Users\dengelbe\Downloads\[Charts for Website (1).xlsx]Icon Chart'!$B$7:$B$9</c:f>
              <c:numCache>
                <c:formatCode>General</c:formatCode>
                <c:ptCount val="3"/>
                <c:pt idx="0">
                  <c:v>3</c:v>
                </c:pt>
                <c:pt idx="1">
                  <c:v>1</c:v>
                </c:pt>
                <c:pt idx="2">
                  <c:v>4</c:v>
                </c:pt>
              </c:numCache>
            </c:numRef>
          </c:val>
          <c:extLst xmlns:c16r2="http://schemas.microsoft.com/office/drawing/2015/06/chart">
            <c:ext xmlns:c16="http://schemas.microsoft.com/office/drawing/2014/chart" uri="{C3380CC4-5D6E-409C-BE32-E72D297353CC}">
              <c16:uniqueId val="{00000000-4AE3-42D5-B374-98D6B9AB77F6}"/>
            </c:ext>
          </c:extLst>
        </c:ser>
        <c:dLbls>
          <c:showLegendKey val="0"/>
          <c:showVal val="0"/>
          <c:showCatName val="0"/>
          <c:showSerName val="0"/>
          <c:showPercent val="0"/>
          <c:showBubbleSize val="0"/>
        </c:dLbls>
        <c:gapWidth val="150"/>
        <c:axId val="80877056"/>
        <c:axId val="80878592"/>
      </c:barChart>
      <c:catAx>
        <c:axId val="80877056"/>
        <c:scaling>
          <c:orientation val="minMax"/>
        </c:scaling>
        <c:delete val="0"/>
        <c:axPos val="b"/>
        <c:numFmt formatCode="General" sourceLinked="0"/>
        <c:majorTickMark val="out"/>
        <c:minorTickMark val="none"/>
        <c:tickLblPos val="high"/>
        <c:txPr>
          <a:bodyPr/>
          <a:lstStyle/>
          <a:p>
            <a:pPr>
              <a:defRPr sz="1600"/>
            </a:pPr>
            <a:endParaRPr lang="en-US"/>
          </a:p>
        </c:txPr>
        <c:crossAx val="80878592"/>
        <c:crosses val="autoZero"/>
        <c:auto val="1"/>
        <c:lblAlgn val="ctr"/>
        <c:lblOffset val="100"/>
        <c:noMultiLvlLbl val="0"/>
      </c:catAx>
      <c:valAx>
        <c:axId val="80878592"/>
        <c:scaling>
          <c:orientation val="minMax"/>
          <c:max val="6"/>
          <c:min val="-6"/>
        </c:scaling>
        <c:delete val="1"/>
        <c:axPos val="l"/>
        <c:numFmt formatCode="General" sourceLinked="1"/>
        <c:majorTickMark val="out"/>
        <c:minorTickMark val="none"/>
        <c:tickLblPos val="nextTo"/>
        <c:crossAx val="80877056"/>
        <c:crosses val="autoZero"/>
        <c:crossBetween val="between"/>
      </c:valAx>
    </c:plotArea>
    <c:plotVisOnly val="1"/>
    <c:dispBlanksAs val="gap"/>
    <c:showDLblsOverMax val="0"/>
  </c:chart>
  <c:spPr>
    <a:ln>
      <a:noFill/>
    </a:ln>
  </c:sp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657407407407399E-2"/>
          <c:y val="0.13468013468013501"/>
          <c:w val="0.87268518518518501"/>
          <c:h val="0.81481481481481499"/>
        </c:manualLayout>
      </c:layout>
      <c:barChart>
        <c:barDir val="col"/>
        <c:grouping val="clustered"/>
        <c:varyColors val="0"/>
        <c:ser>
          <c:idx val="0"/>
          <c:order val="0"/>
          <c:tx>
            <c:strRef>
              <c:f>'C:\Users\dengelbe\Downloads\[Charts for Website (1).xlsx]Icon Chart'!$B$1</c:f>
              <c:strCache>
                <c:ptCount val="1"/>
                <c:pt idx="0">
                  <c:v>Revenge of the Nerds</c:v>
                </c:pt>
              </c:strCache>
            </c:strRef>
          </c:tx>
          <c:spPr>
            <a:solidFill>
              <a:srgbClr val="7030A0"/>
            </a:solidFill>
          </c:spPr>
          <c:invertIfNegative val="0"/>
          <c:cat>
            <c:strRef>
              <c:f>'C:\Users\dengelbe\Downloads\[Charts for Website (1).xlsx]Icon Chart'!$A$2:$A$4</c:f>
              <c:strCache>
                <c:ptCount val="3"/>
                <c:pt idx="0">
                  <c:v>Fuel</c:v>
                </c:pt>
                <c:pt idx="1">
                  <c:v>Gov.</c:v>
                </c:pt>
                <c:pt idx="2">
                  <c:v>Tech</c:v>
                </c:pt>
              </c:strCache>
            </c:strRef>
          </c:cat>
          <c:val>
            <c:numRef>
              <c:f>'C:\Users\dengelbe\Downloads\[Charts for Website (1).xlsx]Icon Chart'!$B$2:$B$4</c:f>
              <c:numCache>
                <c:formatCode>General</c:formatCode>
                <c:ptCount val="3"/>
                <c:pt idx="0">
                  <c:v>-5</c:v>
                </c:pt>
                <c:pt idx="1">
                  <c:v>-1</c:v>
                </c:pt>
                <c:pt idx="2">
                  <c:v>5</c:v>
                </c:pt>
              </c:numCache>
            </c:numRef>
          </c:val>
          <c:extLst xmlns:c16r2="http://schemas.microsoft.com/office/drawing/2015/06/chart">
            <c:ext xmlns:c16="http://schemas.microsoft.com/office/drawing/2014/chart" uri="{C3380CC4-5D6E-409C-BE32-E72D297353CC}">
              <c16:uniqueId val="{00000000-2453-4D7A-8E2A-4931EDAA07C2}"/>
            </c:ext>
          </c:extLst>
        </c:ser>
        <c:dLbls>
          <c:showLegendKey val="0"/>
          <c:showVal val="0"/>
          <c:showCatName val="0"/>
          <c:showSerName val="0"/>
          <c:showPercent val="0"/>
          <c:showBubbleSize val="0"/>
        </c:dLbls>
        <c:gapWidth val="150"/>
        <c:axId val="80927360"/>
        <c:axId val="80978304"/>
      </c:barChart>
      <c:catAx>
        <c:axId val="80927360"/>
        <c:scaling>
          <c:orientation val="minMax"/>
        </c:scaling>
        <c:delete val="0"/>
        <c:axPos val="b"/>
        <c:numFmt formatCode="General" sourceLinked="0"/>
        <c:majorTickMark val="out"/>
        <c:minorTickMark val="none"/>
        <c:tickLblPos val="high"/>
        <c:txPr>
          <a:bodyPr/>
          <a:lstStyle/>
          <a:p>
            <a:pPr>
              <a:defRPr sz="1600"/>
            </a:pPr>
            <a:endParaRPr lang="en-US"/>
          </a:p>
        </c:txPr>
        <c:crossAx val="80978304"/>
        <c:crosses val="autoZero"/>
        <c:auto val="1"/>
        <c:lblAlgn val="ctr"/>
        <c:lblOffset val="100"/>
        <c:noMultiLvlLbl val="0"/>
      </c:catAx>
      <c:valAx>
        <c:axId val="80978304"/>
        <c:scaling>
          <c:orientation val="minMax"/>
        </c:scaling>
        <c:delete val="1"/>
        <c:axPos val="l"/>
        <c:numFmt formatCode="General" sourceLinked="1"/>
        <c:majorTickMark val="out"/>
        <c:minorTickMark val="none"/>
        <c:tickLblPos val="nextTo"/>
        <c:crossAx val="80927360"/>
        <c:crosses val="autoZero"/>
        <c:crossBetween val="between"/>
      </c:valAx>
    </c:plotArea>
    <c:plotVisOnly val="1"/>
    <c:dispBlanksAs val="gap"/>
    <c:showDLblsOverMax val="0"/>
  </c:chart>
  <c:spPr>
    <a:ln>
      <a:noFill/>
    </a:ln>
  </c:sp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'C:\Users\dengelbe\Downloads\[Charts for Website (1).xlsx]Icon Chart'!$B$11</c:f>
              <c:strCache>
                <c:ptCount val="1"/>
                <c:pt idx="0">
                  <c:v>Ashes and Diamonds</c:v>
                </c:pt>
              </c:strCache>
            </c:strRef>
          </c:tx>
          <c:spPr>
            <a:solidFill>
              <a:srgbClr val="FF0000"/>
            </a:solidFill>
          </c:spPr>
          <c:invertIfNegative val="0"/>
          <c:cat>
            <c:strRef>
              <c:f>'C:\Users\dengelbe\Downloads\[Charts for Website (1).xlsx]Icon Chart'!$A$12:$A$14</c:f>
              <c:strCache>
                <c:ptCount val="3"/>
                <c:pt idx="0">
                  <c:v>Fuel</c:v>
                </c:pt>
                <c:pt idx="1">
                  <c:v>Gov.</c:v>
                </c:pt>
                <c:pt idx="2">
                  <c:v>Tech</c:v>
                </c:pt>
              </c:strCache>
            </c:strRef>
          </c:cat>
          <c:val>
            <c:numRef>
              <c:f>'C:\Users\dengelbe\Downloads\[Charts for Website (1).xlsx]Icon Chart'!$B$12:$B$14</c:f>
              <c:numCache>
                <c:formatCode>General</c:formatCode>
                <c:ptCount val="3"/>
                <c:pt idx="0">
                  <c:v>-3</c:v>
                </c:pt>
                <c:pt idx="1">
                  <c:v>-5</c:v>
                </c:pt>
                <c:pt idx="2">
                  <c:v>-4</c:v>
                </c:pt>
              </c:numCache>
            </c:numRef>
          </c:val>
          <c:extLst xmlns:c16r2="http://schemas.microsoft.com/office/drawing/2015/06/chart">
            <c:ext xmlns:c16="http://schemas.microsoft.com/office/drawing/2014/chart" uri="{C3380CC4-5D6E-409C-BE32-E72D297353CC}">
              <c16:uniqueId val="{00000000-525C-4E3F-B4D8-A70958CC2865}"/>
            </c:ext>
          </c:extLst>
        </c:ser>
        <c:dLbls>
          <c:showLegendKey val="0"/>
          <c:showVal val="0"/>
          <c:showCatName val="0"/>
          <c:showSerName val="0"/>
          <c:showPercent val="0"/>
          <c:showBubbleSize val="0"/>
        </c:dLbls>
        <c:gapWidth val="150"/>
        <c:axId val="80994304"/>
        <c:axId val="80995840"/>
      </c:barChart>
      <c:catAx>
        <c:axId val="80994304"/>
        <c:scaling>
          <c:orientation val="minMax"/>
        </c:scaling>
        <c:delete val="0"/>
        <c:axPos val="b"/>
        <c:numFmt formatCode="General" sourceLinked="0"/>
        <c:majorTickMark val="out"/>
        <c:minorTickMark val="none"/>
        <c:tickLblPos val="high"/>
        <c:txPr>
          <a:bodyPr/>
          <a:lstStyle/>
          <a:p>
            <a:pPr>
              <a:defRPr sz="1600"/>
            </a:pPr>
            <a:endParaRPr lang="en-US"/>
          </a:p>
        </c:txPr>
        <c:crossAx val="80995840"/>
        <c:crosses val="autoZero"/>
        <c:auto val="1"/>
        <c:lblAlgn val="ctr"/>
        <c:lblOffset val="100"/>
        <c:noMultiLvlLbl val="0"/>
      </c:catAx>
      <c:valAx>
        <c:axId val="80995840"/>
        <c:scaling>
          <c:orientation val="minMax"/>
          <c:max val="6"/>
          <c:min val="-6"/>
        </c:scaling>
        <c:delete val="1"/>
        <c:axPos val="l"/>
        <c:numFmt formatCode="General" sourceLinked="1"/>
        <c:majorTickMark val="out"/>
        <c:minorTickMark val="none"/>
        <c:tickLblPos val="nextTo"/>
        <c:crossAx val="80994304"/>
        <c:crosses val="autoZero"/>
        <c:crossBetween val="between"/>
      </c:valAx>
    </c:plotArea>
    <c:plotVisOnly val="1"/>
    <c:dispBlanksAs val="gap"/>
    <c:showDLblsOverMax val="0"/>
  </c:chart>
  <c:spPr>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Input</a:t>
            </a:r>
            <a:r>
              <a:rPr lang="en-US" baseline="0"/>
              <a:t>s Relateve to Baseline Scenario</a:t>
            </a:r>
          </a:p>
        </c:rich>
      </c:tx>
      <c:layout>
        <c:manualLayout>
          <c:xMode val="edge"/>
          <c:yMode val="edge"/>
          <c:x val="0.209423529243254"/>
          <c:y val="2.5822450994528599E-2"/>
        </c:manualLayout>
      </c:layout>
      <c:overlay val="0"/>
    </c:title>
    <c:autoTitleDeleted val="0"/>
    <c:plotArea>
      <c:layout/>
      <c:barChart>
        <c:barDir val="bar"/>
        <c:grouping val="clustered"/>
        <c:varyColors val="0"/>
        <c:ser>
          <c:idx val="1"/>
          <c:order val="0"/>
          <c:tx>
            <c:strRef>
              <c:f>'Total Table'!$C$25</c:f>
              <c:strCache>
                <c:ptCount val="1"/>
                <c:pt idx="0">
                  <c:v>Revenge of the Nerds</c:v>
                </c:pt>
              </c:strCache>
            </c:strRef>
          </c:tx>
          <c:spPr>
            <a:solidFill>
              <a:srgbClr val="7030A0"/>
            </a:solidFill>
          </c:spPr>
          <c:invertIfNegative val="0"/>
          <c:cat>
            <c:strRef>
              <c:f>'Total Table'!$A$26:$A$45</c:f>
              <c:strCache>
                <c:ptCount val="20"/>
                <c:pt idx="0">
                  <c:v>Vehicle Operating Cost</c:v>
                </c:pt>
                <c:pt idx="1">
                  <c:v>ZEV Rate in 2040</c:v>
                </c:pt>
                <c:pt idx="3">
                  <c:v>Rail Miles</c:v>
                </c:pt>
                <c:pt idx="4">
                  <c:v>Rail Stations</c:v>
                </c:pt>
                <c:pt idx="5">
                  <c:v>Limited Access Highway Miles</c:v>
                </c:pt>
                <c:pt idx="6">
                  <c:v>Highway Lane Capacity</c:v>
                </c:pt>
                <c:pt idx="7">
                  <c:v>Arterial Lane Capacity</c:v>
                </c:pt>
                <c:pt idx="9">
                  <c:v>Total Employment</c:v>
                </c:pt>
                <c:pt idx="10">
                  <c:v>Core Employment</c:v>
                </c:pt>
                <c:pt idx="11">
                  <c:v>Suburban Employment</c:v>
                </c:pt>
                <c:pt idx="12">
                  <c:v>Exurban Employment</c:v>
                </c:pt>
                <c:pt idx="14">
                  <c:v>Development Capacity</c:v>
                </c:pt>
                <c:pt idx="15">
                  <c:v>Core Development Capacity</c:v>
                </c:pt>
                <c:pt idx="16">
                  <c:v>Suburban Development Capacity</c:v>
                </c:pt>
                <c:pt idx="17">
                  <c:v>Exurban Development Capacity</c:v>
                </c:pt>
                <c:pt idx="19">
                  <c:v>Max HVAC Age</c:v>
                </c:pt>
              </c:strCache>
            </c:strRef>
          </c:cat>
          <c:val>
            <c:numRef>
              <c:f>'Total Table'!$C$26:$C$45</c:f>
              <c:numCache>
                <c:formatCode>0%</c:formatCode>
                <c:ptCount val="20"/>
                <c:pt idx="0">
                  <c:v>-0.75</c:v>
                </c:pt>
                <c:pt idx="1">
                  <c:v>0.38438287153652384</c:v>
                </c:pt>
                <c:pt idx="3">
                  <c:v>0</c:v>
                </c:pt>
                <c:pt idx="4">
                  <c:v>0</c:v>
                </c:pt>
                <c:pt idx="5">
                  <c:v>0</c:v>
                </c:pt>
                <c:pt idx="6">
                  <c:v>0.5</c:v>
                </c:pt>
                <c:pt idx="7">
                  <c:v>0.25</c:v>
                </c:pt>
                <c:pt idx="9">
                  <c:v>1.4746718483203303E-2</c:v>
                </c:pt>
                <c:pt idx="10">
                  <c:v>0</c:v>
                </c:pt>
                <c:pt idx="11">
                  <c:v>2.0817059679534289E-4</c:v>
                </c:pt>
                <c:pt idx="12">
                  <c:v>3.7464203460710888E-2</c:v>
                </c:pt>
                <c:pt idx="14">
                  <c:v>7.3431912495790064E-2</c:v>
                </c:pt>
                <c:pt idx="15">
                  <c:v>8.3288936984932782E-2</c:v>
                </c:pt>
                <c:pt idx="16">
                  <c:v>0.18375756825742529</c:v>
                </c:pt>
                <c:pt idx="17">
                  <c:v>0.29734379506763897</c:v>
                </c:pt>
                <c:pt idx="19">
                  <c:v>-0.5</c:v>
                </c:pt>
              </c:numCache>
            </c:numRef>
          </c:val>
        </c:ser>
        <c:ser>
          <c:idx val="0"/>
          <c:order val="1"/>
          <c:tx>
            <c:strRef>
              <c:f>'Total Table'!$D$25</c:f>
              <c:strCache>
                <c:ptCount val="1"/>
                <c:pt idx="0">
                  <c:v>Blue Planet</c:v>
                </c:pt>
              </c:strCache>
            </c:strRef>
          </c:tx>
          <c:spPr>
            <a:solidFill>
              <a:srgbClr val="00B0F0"/>
            </a:solidFill>
          </c:spPr>
          <c:invertIfNegative val="0"/>
          <c:cat>
            <c:strRef>
              <c:f>'Total Table'!$A$26:$A$45</c:f>
              <c:strCache>
                <c:ptCount val="20"/>
                <c:pt idx="0">
                  <c:v>Vehicle Operating Cost</c:v>
                </c:pt>
                <c:pt idx="1">
                  <c:v>ZEV Rate in 2040</c:v>
                </c:pt>
                <c:pt idx="3">
                  <c:v>Rail Miles</c:v>
                </c:pt>
                <c:pt idx="4">
                  <c:v>Rail Stations</c:v>
                </c:pt>
                <c:pt idx="5">
                  <c:v>Limited Access Highway Miles</c:v>
                </c:pt>
                <c:pt idx="6">
                  <c:v>Highway Lane Capacity</c:v>
                </c:pt>
                <c:pt idx="7">
                  <c:v>Arterial Lane Capacity</c:v>
                </c:pt>
                <c:pt idx="9">
                  <c:v>Total Employment</c:v>
                </c:pt>
                <c:pt idx="10">
                  <c:v>Core Employment</c:v>
                </c:pt>
                <c:pt idx="11">
                  <c:v>Suburban Employment</c:v>
                </c:pt>
                <c:pt idx="12">
                  <c:v>Exurban Employment</c:v>
                </c:pt>
                <c:pt idx="14">
                  <c:v>Development Capacity</c:v>
                </c:pt>
                <c:pt idx="15">
                  <c:v>Core Development Capacity</c:v>
                </c:pt>
                <c:pt idx="16">
                  <c:v>Suburban Development Capacity</c:v>
                </c:pt>
                <c:pt idx="17">
                  <c:v>Exurban Development Capacity</c:v>
                </c:pt>
                <c:pt idx="19">
                  <c:v>Max HVAC Age</c:v>
                </c:pt>
              </c:strCache>
            </c:strRef>
          </c:cat>
          <c:val>
            <c:numRef>
              <c:f>'Total Table'!$D$26:$D$45</c:f>
              <c:numCache>
                <c:formatCode>0%</c:formatCode>
                <c:ptCount val="20"/>
                <c:pt idx="0">
                  <c:v>1</c:v>
                </c:pt>
                <c:pt idx="1">
                  <c:v>2.649874055415617</c:v>
                </c:pt>
                <c:pt idx="3">
                  <c:v>0.56437768240343344</c:v>
                </c:pt>
                <c:pt idx="4">
                  <c:v>0.65044247787610621</c:v>
                </c:pt>
                <c:pt idx="5">
                  <c:v>0</c:v>
                </c:pt>
                <c:pt idx="6">
                  <c:v>0</c:v>
                </c:pt>
                <c:pt idx="7">
                  <c:v>0</c:v>
                </c:pt>
                <c:pt idx="9">
                  <c:v>1.6214820123565232E-2</c:v>
                </c:pt>
                <c:pt idx="10">
                  <c:v>0.30458359739389329</c:v>
                </c:pt>
                <c:pt idx="11">
                  <c:v>-1.9029435983245468E-3</c:v>
                </c:pt>
                <c:pt idx="12">
                  <c:v>-0.12712032940392137</c:v>
                </c:pt>
                <c:pt idx="14">
                  <c:v>0.33351145307854146</c:v>
                </c:pt>
                <c:pt idx="15">
                  <c:v>1.3976109215017063</c:v>
                </c:pt>
                <c:pt idx="16">
                  <c:v>0.74267658375672574</c:v>
                </c:pt>
                <c:pt idx="17">
                  <c:v>7.3848820956485595E-2</c:v>
                </c:pt>
                <c:pt idx="19">
                  <c:v>-0.8</c:v>
                </c:pt>
              </c:numCache>
            </c:numRef>
          </c:val>
        </c:ser>
        <c:ser>
          <c:idx val="2"/>
          <c:order val="2"/>
          <c:tx>
            <c:strRef>
              <c:f>'Total Table'!$E$25</c:f>
              <c:strCache>
                <c:ptCount val="1"/>
                <c:pt idx="0">
                  <c:v>Ashes and Diamonds</c:v>
                </c:pt>
              </c:strCache>
            </c:strRef>
          </c:tx>
          <c:spPr>
            <a:solidFill>
              <a:srgbClr val="FF0000"/>
            </a:solidFill>
          </c:spPr>
          <c:invertIfNegative val="0"/>
          <c:cat>
            <c:strRef>
              <c:f>'Total Table'!$A$26:$A$45</c:f>
              <c:strCache>
                <c:ptCount val="20"/>
                <c:pt idx="0">
                  <c:v>Vehicle Operating Cost</c:v>
                </c:pt>
                <c:pt idx="1">
                  <c:v>ZEV Rate in 2040</c:v>
                </c:pt>
                <c:pt idx="3">
                  <c:v>Rail Miles</c:v>
                </c:pt>
                <c:pt idx="4">
                  <c:v>Rail Stations</c:v>
                </c:pt>
                <c:pt idx="5">
                  <c:v>Limited Access Highway Miles</c:v>
                </c:pt>
                <c:pt idx="6">
                  <c:v>Highway Lane Capacity</c:v>
                </c:pt>
                <c:pt idx="7">
                  <c:v>Arterial Lane Capacity</c:v>
                </c:pt>
                <c:pt idx="9">
                  <c:v>Total Employment</c:v>
                </c:pt>
                <c:pt idx="10">
                  <c:v>Core Employment</c:v>
                </c:pt>
                <c:pt idx="11">
                  <c:v>Suburban Employment</c:v>
                </c:pt>
                <c:pt idx="12">
                  <c:v>Exurban Employment</c:v>
                </c:pt>
                <c:pt idx="14">
                  <c:v>Development Capacity</c:v>
                </c:pt>
                <c:pt idx="15">
                  <c:v>Core Development Capacity</c:v>
                </c:pt>
                <c:pt idx="16">
                  <c:v>Suburban Development Capacity</c:v>
                </c:pt>
                <c:pt idx="17">
                  <c:v>Exurban Development Capacity</c:v>
                </c:pt>
                <c:pt idx="19">
                  <c:v>Max HVAC Age</c:v>
                </c:pt>
              </c:strCache>
            </c:strRef>
          </c:cat>
          <c:val>
            <c:numRef>
              <c:f>'Total Table'!$E$26:$E$45</c:f>
              <c:numCache>
                <c:formatCode>0%</c:formatCode>
                <c:ptCount val="20"/>
                <c:pt idx="0">
                  <c:v>-0.5</c:v>
                </c:pt>
                <c:pt idx="1">
                  <c:v>-0.37078085642317382</c:v>
                </c:pt>
                <c:pt idx="3">
                  <c:v>0</c:v>
                </c:pt>
                <c:pt idx="4">
                  <c:v>0</c:v>
                </c:pt>
                <c:pt idx="5">
                  <c:v>0.12209465135816289</c:v>
                </c:pt>
                <c:pt idx="6">
                  <c:v>0</c:v>
                </c:pt>
                <c:pt idx="7">
                  <c:v>0</c:v>
                </c:pt>
                <c:pt idx="9">
                  <c:v>-1.4023492143566796E-2</c:v>
                </c:pt>
                <c:pt idx="10">
                  <c:v>-6.8121355394358263E-2</c:v>
                </c:pt>
                <c:pt idx="11">
                  <c:v>-8.7795123124647656E-3</c:v>
                </c:pt>
                <c:pt idx="12">
                  <c:v>-2.5179740295160458E-2</c:v>
                </c:pt>
                <c:pt idx="14">
                  <c:v>2.6410389374997836</c:v>
                </c:pt>
                <c:pt idx="15">
                  <c:v>2.5470323815866145</c:v>
                </c:pt>
                <c:pt idx="16">
                  <c:v>2.1287290527203049</c:v>
                </c:pt>
                <c:pt idx="17">
                  <c:v>2.7533518921116498</c:v>
                </c:pt>
                <c:pt idx="19">
                  <c:v>4</c:v>
                </c:pt>
              </c:numCache>
            </c:numRef>
          </c:val>
        </c:ser>
        <c:ser>
          <c:idx val="3"/>
          <c:order val="3"/>
          <c:tx>
            <c:strRef>
              <c:f>'Total Table'!$F$25</c:f>
              <c:strCache>
                <c:ptCount val="1"/>
                <c:pt idx="0">
                  <c:v>Last Call at the Oasis</c:v>
                </c:pt>
              </c:strCache>
            </c:strRef>
          </c:tx>
          <c:spPr>
            <a:solidFill>
              <a:srgbClr val="92D050"/>
            </a:solidFill>
          </c:spPr>
          <c:invertIfNegative val="0"/>
          <c:cat>
            <c:strRef>
              <c:f>'Total Table'!$A$26:$A$45</c:f>
              <c:strCache>
                <c:ptCount val="20"/>
                <c:pt idx="0">
                  <c:v>Vehicle Operating Cost</c:v>
                </c:pt>
                <c:pt idx="1">
                  <c:v>ZEV Rate in 2040</c:v>
                </c:pt>
                <c:pt idx="3">
                  <c:v>Rail Miles</c:v>
                </c:pt>
                <c:pt idx="4">
                  <c:v>Rail Stations</c:v>
                </c:pt>
                <c:pt idx="5">
                  <c:v>Limited Access Highway Miles</c:v>
                </c:pt>
                <c:pt idx="6">
                  <c:v>Highway Lane Capacity</c:v>
                </c:pt>
                <c:pt idx="7">
                  <c:v>Arterial Lane Capacity</c:v>
                </c:pt>
                <c:pt idx="9">
                  <c:v>Total Employment</c:v>
                </c:pt>
                <c:pt idx="10">
                  <c:v>Core Employment</c:v>
                </c:pt>
                <c:pt idx="11">
                  <c:v>Suburban Employment</c:v>
                </c:pt>
                <c:pt idx="12">
                  <c:v>Exurban Employment</c:v>
                </c:pt>
                <c:pt idx="14">
                  <c:v>Development Capacity</c:v>
                </c:pt>
                <c:pt idx="15">
                  <c:v>Core Development Capacity</c:v>
                </c:pt>
                <c:pt idx="16">
                  <c:v>Suburban Development Capacity</c:v>
                </c:pt>
                <c:pt idx="17">
                  <c:v>Exurban Development Capacity</c:v>
                </c:pt>
                <c:pt idx="19">
                  <c:v>Max HVAC Age</c:v>
                </c:pt>
              </c:strCache>
            </c:strRef>
          </c:cat>
          <c:val>
            <c:numRef>
              <c:f>'Total Table'!$F$26:$F$45</c:f>
              <c:numCache>
                <c:formatCode>0%</c:formatCode>
                <c:ptCount val="20"/>
                <c:pt idx="0">
                  <c:v>3</c:v>
                </c:pt>
                <c:pt idx="1">
                  <c:v>1.5798488664987405</c:v>
                </c:pt>
                <c:pt idx="3">
                  <c:v>0.28969957081545061</c:v>
                </c:pt>
                <c:pt idx="4">
                  <c:v>0.44690265486725655</c:v>
                </c:pt>
                <c:pt idx="5">
                  <c:v>0</c:v>
                </c:pt>
                <c:pt idx="6">
                  <c:v>0</c:v>
                </c:pt>
                <c:pt idx="7">
                  <c:v>0</c:v>
                </c:pt>
                <c:pt idx="9">
                  <c:v>-1.3691331630113934E-2</c:v>
                </c:pt>
                <c:pt idx="10">
                  <c:v>0.27872143016719031</c:v>
                </c:pt>
                <c:pt idx="11">
                  <c:v>-3.8812251269179754E-2</c:v>
                </c:pt>
                <c:pt idx="12">
                  <c:v>-0.15578407679020578</c:v>
                </c:pt>
                <c:pt idx="14">
                  <c:v>0.32641346608423683</c:v>
                </c:pt>
                <c:pt idx="15">
                  <c:v>2.0961250312161823</c:v>
                </c:pt>
                <c:pt idx="16">
                  <c:v>0.94684103300270395</c:v>
                </c:pt>
                <c:pt idx="17">
                  <c:v>-8.7199930474286758E-2</c:v>
                </c:pt>
                <c:pt idx="19">
                  <c:v>-0.9</c:v>
                </c:pt>
              </c:numCache>
            </c:numRef>
          </c:val>
        </c:ser>
        <c:dLbls>
          <c:showLegendKey val="0"/>
          <c:showVal val="0"/>
          <c:showCatName val="0"/>
          <c:showSerName val="0"/>
          <c:showPercent val="0"/>
          <c:showBubbleSize val="0"/>
        </c:dLbls>
        <c:gapWidth val="150"/>
        <c:axId val="3441792"/>
        <c:axId val="3443328"/>
      </c:barChart>
      <c:catAx>
        <c:axId val="3441792"/>
        <c:scaling>
          <c:orientation val="maxMin"/>
        </c:scaling>
        <c:delete val="0"/>
        <c:axPos val="l"/>
        <c:numFmt formatCode="General" sourceLinked="0"/>
        <c:majorTickMark val="out"/>
        <c:minorTickMark val="none"/>
        <c:tickLblPos val="low"/>
        <c:txPr>
          <a:bodyPr/>
          <a:lstStyle/>
          <a:p>
            <a:pPr>
              <a:defRPr sz="1400"/>
            </a:pPr>
            <a:endParaRPr lang="en-US"/>
          </a:p>
        </c:txPr>
        <c:crossAx val="3443328"/>
        <c:crosses val="autoZero"/>
        <c:auto val="1"/>
        <c:lblAlgn val="ctr"/>
        <c:lblOffset val="100"/>
        <c:noMultiLvlLbl val="0"/>
      </c:catAx>
      <c:valAx>
        <c:axId val="3443328"/>
        <c:scaling>
          <c:orientation val="minMax"/>
        </c:scaling>
        <c:delete val="0"/>
        <c:axPos val="t"/>
        <c:majorGridlines>
          <c:spPr>
            <a:ln>
              <a:solidFill>
                <a:schemeClr val="bg1">
                  <a:lumMod val="85000"/>
                </a:schemeClr>
              </a:solidFill>
            </a:ln>
          </c:spPr>
        </c:majorGridlines>
        <c:numFmt formatCode="0%" sourceLinked="1"/>
        <c:majorTickMark val="out"/>
        <c:minorTickMark val="none"/>
        <c:tickLblPos val="nextTo"/>
        <c:spPr>
          <a:ln>
            <a:noFill/>
          </a:ln>
        </c:spPr>
        <c:txPr>
          <a:bodyPr/>
          <a:lstStyle/>
          <a:p>
            <a:pPr>
              <a:defRPr sz="1400"/>
            </a:pPr>
            <a:endParaRPr lang="en-US"/>
          </a:p>
        </c:txPr>
        <c:crossAx val="3441792"/>
        <c:crosses val="autoZero"/>
        <c:crossBetween val="between"/>
      </c:valAx>
    </c:plotArea>
    <c:legend>
      <c:legendPos val="b"/>
      <c:layout>
        <c:manualLayout>
          <c:xMode val="edge"/>
          <c:yMode val="edge"/>
          <c:x val="0"/>
          <c:y val="0.94028371824994905"/>
          <c:w val="0.99345708338956495"/>
          <c:h val="4.6805056252786199E-2"/>
        </c:manualLayout>
      </c:layout>
      <c:overlay val="0"/>
      <c:txPr>
        <a:bodyPr/>
        <a:lstStyle/>
        <a:p>
          <a:pPr>
            <a:defRPr sz="1400"/>
          </a:pPr>
          <a:endParaRPr lang="en-US"/>
        </a:p>
      </c:txPr>
    </c:legend>
    <c:plotVisOnly val="1"/>
    <c:dispBlanksAs val="gap"/>
    <c:showDLblsOverMax val="0"/>
  </c:chart>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latin typeface="Calibri" pitchFamily="34" charset="0"/>
              </a:defRPr>
            </a:pPr>
            <a:r>
              <a:rPr lang="en-US" dirty="0" smtClean="0">
                <a:latin typeface="Calibri" pitchFamily="34" charset="0"/>
              </a:rPr>
              <a:t>Opportunity Levels For All Households</a:t>
            </a:r>
            <a:endParaRPr lang="en-US" dirty="0">
              <a:latin typeface="Calibri" pitchFamily="34" charset="0"/>
            </a:endParaRPr>
          </a:p>
        </c:rich>
      </c:tx>
      <c:layout/>
      <c:overlay val="0"/>
    </c:title>
    <c:autoTitleDeleted val="0"/>
    <c:plotArea>
      <c:layout/>
      <c:barChart>
        <c:barDir val="col"/>
        <c:grouping val="percentStacked"/>
        <c:varyColors val="0"/>
        <c:ser>
          <c:idx val="0"/>
          <c:order val="0"/>
          <c:tx>
            <c:strRef>
              <c:f>Sheet2!$A$2</c:f>
              <c:strCache>
                <c:ptCount val="1"/>
                <c:pt idx="0">
                  <c:v>Very Low</c:v>
                </c:pt>
              </c:strCache>
            </c:strRef>
          </c:tx>
          <c:invertIfNegative val="0"/>
          <c:dLbls>
            <c:spPr>
              <a:noFill/>
              <a:ln>
                <a:noFill/>
              </a:ln>
              <a:effectLst/>
            </c:spPr>
            <c:txPr>
              <a:bodyPr/>
              <a:lstStyle/>
              <a:p>
                <a:pPr>
                  <a:defRPr sz="1200"/>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Sheet2!$B$1:$G$1</c:f>
              <c:strCache>
                <c:ptCount val="6"/>
                <c:pt idx="0">
                  <c:v>Current</c:v>
                </c:pt>
                <c:pt idx="1">
                  <c:v>Baseline</c:v>
                </c:pt>
                <c:pt idx="2">
                  <c:v>Revenge of the Nerds</c:v>
                </c:pt>
                <c:pt idx="3">
                  <c:v>Blue Planet</c:v>
                </c:pt>
                <c:pt idx="4">
                  <c:v>Ashes and Diamonds</c:v>
                </c:pt>
                <c:pt idx="5">
                  <c:v>Last Call at the Oasis</c:v>
                </c:pt>
              </c:strCache>
            </c:strRef>
          </c:cat>
          <c:val>
            <c:numRef>
              <c:f>Sheet2!$B$2:$G$2</c:f>
              <c:numCache>
                <c:formatCode>0%</c:formatCode>
                <c:ptCount val="6"/>
                <c:pt idx="0">
                  <c:v>0.22</c:v>
                </c:pt>
                <c:pt idx="1">
                  <c:v>0.23</c:v>
                </c:pt>
                <c:pt idx="2">
                  <c:v>0.23</c:v>
                </c:pt>
                <c:pt idx="3">
                  <c:v>0.22</c:v>
                </c:pt>
                <c:pt idx="4">
                  <c:v>0.22</c:v>
                </c:pt>
                <c:pt idx="5">
                  <c:v>0.22</c:v>
                </c:pt>
              </c:numCache>
            </c:numRef>
          </c:val>
          <c:extLst xmlns:c16r2="http://schemas.microsoft.com/office/drawing/2015/06/chart">
            <c:ext xmlns:c16="http://schemas.microsoft.com/office/drawing/2014/chart" uri="{C3380CC4-5D6E-409C-BE32-E72D297353CC}">
              <c16:uniqueId val="{00000000-027A-45EF-A74B-439AA8000CAB}"/>
            </c:ext>
          </c:extLst>
        </c:ser>
        <c:ser>
          <c:idx val="1"/>
          <c:order val="1"/>
          <c:tx>
            <c:strRef>
              <c:f>Sheet2!$A$3</c:f>
              <c:strCache>
                <c:ptCount val="1"/>
                <c:pt idx="0">
                  <c:v>Low</c:v>
                </c:pt>
              </c:strCache>
            </c:strRef>
          </c:tx>
          <c:invertIfNegative val="0"/>
          <c:dLbls>
            <c:spPr>
              <a:noFill/>
              <a:ln>
                <a:noFill/>
              </a:ln>
              <a:effectLst/>
            </c:spPr>
            <c:txPr>
              <a:bodyPr/>
              <a:lstStyle/>
              <a:p>
                <a:pPr>
                  <a:defRPr sz="1200"/>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Sheet2!$B$1:$G$1</c:f>
              <c:strCache>
                <c:ptCount val="6"/>
                <c:pt idx="0">
                  <c:v>Current</c:v>
                </c:pt>
                <c:pt idx="1">
                  <c:v>Baseline</c:v>
                </c:pt>
                <c:pt idx="2">
                  <c:v>Revenge of the Nerds</c:v>
                </c:pt>
                <c:pt idx="3">
                  <c:v>Blue Planet</c:v>
                </c:pt>
                <c:pt idx="4">
                  <c:v>Ashes and Diamonds</c:v>
                </c:pt>
                <c:pt idx="5">
                  <c:v>Last Call at the Oasis</c:v>
                </c:pt>
              </c:strCache>
            </c:strRef>
          </c:cat>
          <c:val>
            <c:numRef>
              <c:f>Sheet2!$B$3:$G$3</c:f>
              <c:numCache>
                <c:formatCode>0%</c:formatCode>
                <c:ptCount val="6"/>
                <c:pt idx="0">
                  <c:v>0.18</c:v>
                </c:pt>
                <c:pt idx="1">
                  <c:v>0.19</c:v>
                </c:pt>
                <c:pt idx="2">
                  <c:v>0.2</c:v>
                </c:pt>
                <c:pt idx="3">
                  <c:v>0.19</c:v>
                </c:pt>
                <c:pt idx="4">
                  <c:v>0.19</c:v>
                </c:pt>
                <c:pt idx="5">
                  <c:v>0.18</c:v>
                </c:pt>
              </c:numCache>
            </c:numRef>
          </c:val>
          <c:extLst xmlns:c16r2="http://schemas.microsoft.com/office/drawing/2015/06/chart">
            <c:ext xmlns:c16="http://schemas.microsoft.com/office/drawing/2014/chart" uri="{C3380CC4-5D6E-409C-BE32-E72D297353CC}">
              <c16:uniqueId val="{00000001-027A-45EF-A74B-439AA8000CAB}"/>
            </c:ext>
          </c:extLst>
        </c:ser>
        <c:ser>
          <c:idx val="2"/>
          <c:order val="2"/>
          <c:tx>
            <c:strRef>
              <c:f>Sheet2!$A$4</c:f>
              <c:strCache>
                <c:ptCount val="1"/>
                <c:pt idx="0">
                  <c:v>Medium</c:v>
                </c:pt>
              </c:strCache>
            </c:strRef>
          </c:tx>
          <c:invertIfNegative val="0"/>
          <c:dLbls>
            <c:spPr>
              <a:noFill/>
              <a:ln>
                <a:noFill/>
              </a:ln>
              <a:effectLst/>
            </c:spPr>
            <c:txPr>
              <a:bodyPr/>
              <a:lstStyle/>
              <a:p>
                <a:pPr>
                  <a:defRPr sz="1200"/>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Sheet2!$B$1:$G$1</c:f>
              <c:strCache>
                <c:ptCount val="6"/>
                <c:pt idx="0">
                  <c:v>Current</c:v>
                </c:pt>
                <c:pt idx="1">
                  <c:v>Baseline</c:v>
                </c:pt>
                <c:pt idx="2">
                  <c:v>Revenge of the Nerds</c:v>
                </c:pt>
                <c:pt idx="3">
                  <c:v>Blue Planet</c:v>
                </c:pt>
                <c:pt idx="4">
                  <c:v>Ashes and Diamonds</c:v>
                </c:pt>
                <c:pt idx="5">
                  <c:v>Last Call at the Oasis</c:v>
                </c:pt>
              </c:strCache>
            </c:strRef>
          </c:cat>
          <c:val>
            <c:numRef>
              <c:f>Sheet2!$B$4:$G$4</c:f>
              <c:numCache>
                <c:formatCode>0%</c:formatCode>
                <c:ptCount val="6"/>
                <c:pt idx="0">
                  <c:v>0.19</c:v>
                </c:pt>
                <c:pt idx="1">
                  <c:v>0.19</c:v>
                </c:pt>
                <c:pt idx="2">
                  <c:v>0.2</c:v>
                </c:pt>
                <c:pt idx="3">
                  <c:v>0.19</c:v>
                </c:pt>
                <c:pt idx="4">
                  <c:v>0.19</c:v>
                </c:pt>
                <c:pt idx="5">
                  <c:v>0.19</c:v>
                </c:pt>
              </c:numCache>
            </c:numRef>
          </c:val>
          <c:extLst xmlns:c16r2="http://schemas.microsoft.com/office/drawing/2015/06/chart">
            <c:ext xmlns:c16="http://schemas.microsoft.com/office/drawing/2014/chart" uri="{C3380CC4-5D6E-409C-BE32-E72D297353CC}">
              <c16:uniqueId val="{00000002-027A-45EF-A74B-439AA8000CAB}"/>
            </c:ext>
          </c:extLst>
        </c:ser>
        <c:ser>
          <c:idx val="3"/>
          <c:order val="3"/>
          <c:tx>
            <c:strRef>
              <c:f>Sheet2!$A$5</c:f>
              <c:strCache>
                <c:ptCount val="1"/>
                <c:pt idx="0">
                  <c:v>High</c:v>
                </c:pt>
              </c:strCache>
            </c:strRef>
          </c:tx>
          <c:invertIfNegative val="0"/>
          <c:dLbls>
            <c:spPr>
              <a:noFill/>
              <a:ln>
                <a:noFill/>
              </a:ln>
              <a:effectLst/>
            </c:spPr>
            <c:txPr>
              <a:bodyPr/>
              <a:lstStyle/>
              <a:p>
                <a:pPr>
                  <a:defRPr sz="1200"/>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Sheet2!$B$1:$G$1</c:f>
              <c:strCache>
                <c:ptCount val="6"/>
                <c:pt idx="0">
                  <c:v>Current</c:v>
                </c:pt>
                <c:pt idx="1">
                  <c:v>Baseline</c:v>
                </c:pt>
                <c:pt idx="2">
                  <c:v>Revenge of the Nerds</c:v>
                </c:pt>
                <c:pt idx="3">
                  <c:v>Blue Planet</c:v>
                </c:pt>
                <c:pt idx="4">
                  <c:v>Ashes and Diamonds</c:v>
                </c:pt>
                <c:pt idx="5">
                  <c:v>Last Call at the Oasis</c:v>
                </c:pt>
              </c:strCache>
            </c:strRef>
          </c:cat>
          <c:val>
            <c:numRef>
              <c:f>Sheet2!$B$5:$G$5</c:f>
              <c:numCache>
                <c:formatCode>0%</c:formatCode>
                <c:ptCount val="6"/>
                <c:pt idx="0">
                  <c:v>0.19</c:v>
                </c:pt>
                <c:pt idx="1">
                  <c:v>0.18</c:v>
                </c:pt>
                <c:pt idx="2">
                  <c:v>0.17</c:v>
                </c:pt>
                <c:pt idx="3">
                  <c:v>0.18</c:v>
                </c:pt>
                <c:pt idx="4">
                  <c:v>0.18</c:v>
                </c:pt>
                <c:pt idx="5">
                  <c:v>0.18</c:v>
                </c:pt>
              </c:numCache>
            </c:numRef>
          </c:val>
          <c:extLst xmlns:c16r2="http://schemas.microsoft.com/office/drawing/2015/06/chart">
            <c:ext xmlns:c16="http://schemas.microsoft.com/office/drawing/2014/chart" uri="{C3380CC4-5D6E-409C-BE32-E72D297353CC}">
              <c16:uniqueId val="{00000003-027A-45EF-A74B-439AA8000CAB}"/>
            </c:ext>
          </c:extLst>
        </c:ser>
        <c:ser>
          <c:idx val="4"/>
          <c:order val="4"/>
          <c:tx>
            <c:strRef>
              <c:f>Sheet2!$A$6</c:f>
              <c:strCache>
                <c:ptCount val="1"/>
                <c:pt idx="0">
                  <c:v>Very High</c:v>
                </c:pt>
              </c:strCache>
            </c:strRef>
          </c:tx>
          <c:invertIfNegative val="0"/>
          <c:dLbls>
            <c:spPr>
              <a:noFill/>
              <a:ln>
                <a:noFill/>
              </a:ln>
              <a:effectLst/>
            </c:spPr>
            <c:txPr>
              <a:bodyPr/>
              <a:lstStyle/>
              <a:p>
                <a:pPr>
                  <a:defRPr sz="1200"/>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Sheet2!$B$1:$G$1</c:f>
              <c:strCache>
                <c:ptCount val="6"/>
                <c:pt idx="0">
                  <c:v>Current</c:v>
                </c:pt>
                <c:pt idx="1">
                  <c:v>Baseline</c:v>
                </c:pt>
                <c:pt idx="2">
                  <c:v>Revenge of the Nerds</c:v>
                </c:pt>
                <c:pt idx="3">
                  <c:v>Blue Planet</c:v>
                </c:pt>
                <c:pt idx="4">
                  <c:v>Ashes and Diamonds</c:v>
                </c:pt>
                <c:pt idx="5">
                  <c:v>Last Call at the Oasis</c:v>
                </c:pt>
              </c:strCache>
            </c:strRef>
          </c:cat>
          <c:val>
            <c:numRef>
              <c:f>Sheet2!$B$6:$G$6</c:f>
              <c:numCache>
                <c:formatCode>0%</c:formatCode>
                <c:ptCount val="6"/>
                <c:pt idx="0">
                  <c:v>0.22</c:v>
                </c:pt>
                <c:pt idx="1">
                  <c:v>0.21</c:v>
                </c:pt>
                <c:pt idx="2">
                  <c:v>0.2</c:v>
                </c:pt>
                <c:pt idx="3">
                  <c:v>0.22</c:v>
                </c:pt>
                <c:pt idx="4">
                  <c:v>0.22</c:v>
                </c:pt>
                <c:pt idx="5">
                  <c:v>0.23</c:v>
                </c:pt>
              </c:numCache>
            </c:numRef>
          </c:val>
          <c:extLst xmlns:c16r2="http://schemas.microsoft.com/office/drawing/2015/06/chart">
            <c:ext xmlns:c16="http://schemas.microsoft.com/office/drawing/2014/chart" uri="{C3380CC4-5D6E-409C-BE32-E72D297353CC}">
              <c16:uniqueId val="{00000004-027A-45EF-A74B-439AA8000CAB}"/>
            </c:ext>
          </c:extLst>
        </c:ser>
        <c:dLbls>
          <c:dLblPos val="ctr"/>
          <c:showLegendKey val="0"/>
          <c:showVal val="1"/>
          <c:showCatName val="0"/>
          <c:showSerName val="0"/>
          <c:showPercent val="0"/>
          <c:showBubbleSize val="0"/>
        </c:dLbls>
        <c:gapWidth val="150"/>
        <c:overlap val="100"/>
        <c:axId val="81064320"/>
        <c:axId val="81065856"/>
      </c:barChart>
      <c:catAx>
        <c:axId val="81064320"/>
        <c:scaling>
          <c:orientation val="minMax"/>
        </c:scaling>
        <c:delete val="0"/>
        <c:axPos val="b"/>
        <c:numFmt formatCode="General" sourceLinked="0"/>
        <c:majorTickMark val="out"/>
        <c:minorTickMark val="none"/>
        <c:tickLblPos val="nextTo"/>
        <c:txPr>
          <a:bodyPr/>
          <a:lstStyle/>
          <a:p>
            <a:pPr>
              <a:defRPr sz="1200">
                <a:latin typeface="Calibri" pitchFamily="34" charset="0"/>
              </a:defRPr>
            </a:pPr>
            <a:endParaRPr lang="en-US"/>
          </a:p>
        </c:txPr>
        <c:crossAx val="81065856"/>
        <c:crosses val="autoZero"/>
        <c:auto val="1"/>
        <c:lblAlgn val="ctr"/>
        <c:lblOffset val="100"/>
        <c:noMultiLvlLbl val="0"/>
      </c:catAx>
      <c:valAx>
        <c:axId val="81065856"/>
        <c:scaling>
          <c:orientation val="minMax"/>
        </c:scaling>
        <c:delete val="0"/>
        <c:axPos val="l"/>
        <c:majorGridlines>
          <c:spPr>
            <a:ln>
              <a:solidFill>
                <a:schemeClr val="dk1">
                  <a:lumMod val="15000"/>
                  <a:lumOff val="85000"/>
                </a:schemeClr>
              </a:solidFill>
            </a:ln>
          </c:spPr>
        </c:majorGridlines>
        <c:numFmt formatCode="0%" sourceLinked="1"/>
        <c:majorTickMark val="out"/>
        <c:minorTickMark val="none"/>
        <c:tickLblPos val="nextTo"/>
        <c:spPr>
          <a:ln>
            <a:noFill/>
          </a:ln>
        </c:spPr>
        <c:txPr>
          <a:bodyPr/>
          <a:lstStyle/>
          <a:p>
            <a:pPr>
              <a:defRPr sz="1400">
                <a:latin typeface="Calibri" pitchFamily="34" charset="0"/>
              </a:defRPr>
            </a:pPr>
            <a:endParaRPr lang="en-US"/>
          </a:p>
        </c:txPr>
        <c:crossAx val="81064320"/>
        <c:crosses val="autoZero"/>
        <c:crossBetween val="between"/>
      </c:valAx>
    </c:plotArea>
    <c:legend>
      <c:legendPos val="r"/>
      <c:layout/>
      <c:overlay val="0"/>
      <c:txPr>
        <a:bodyPr/>
        <a:lstStyle/>
        <a:p>
          <a:pPr>
            <a:defRPr sz="1400">
              <a:latin typeface="Calibri" pitchFamily="34" charset="0"/>
            </a:defRPr>
          </a:pPr>
          <a:endParaRPr lang="en-US"/>
        </a:p>
      </c:txPr>
    </c:legend>
    <c:plotVisOnly val="1"/>
    <c:dispBlanksAs val="gap"/>
    <c:showDLblsOverMax val="0"/>
  </c:chart>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Scenario</a:t>
            </a:r>
            <a:r>
              <a:rPr lang="en-US" baseline="0"/>
              <a:t> Indicators Relative to Baseline</a:t>
            </a:r>
          </a:p>
        </c:rich>
      </c:tx>
      <c:layout/>
      <c:overlay val="0"/>
    </c:title>
    <c:autoTitleDeleted val="0"/>
    <c:plotArea>
      <c:layout/>
      <c:barChart>
        <c:barDir val="bar"/>
        <c:grouping val="clustered"/>
        <c:varyColors val="0"/>
        <c:ser>
          <c:idx val="0"/>
          <c:order val="0"/>
          <c:tx>
            <c:strRef>
              <c:f>Comparison!$B$1</c:f>
              <c:strCache>
                <c:ptCount val="1"/>
                <c:pt idx="0">
                  <c:v>Revenge of the Nerds</c:v>
                </c:pt>
              </c:strCache>
            </c:strRef>
          </c:tx>
          <c:spPr>
            <a:solidFill>
              <a:srgbClr val="7030A0"/>
            </a:solidFill>
          </c:spPr>
          <c:invertIfNegative val="0"/>
          <c:cat>
            <c:strRef>
              <c:f>Comparison!$A$2:$A$16</c:f>
              <c:strCache>
                <c:ptCount val="15"/>
                <c:pt idx="0">
                  <c:v>Households</c:v>
                </c:pt>
                <c:pt idx="1">
                  <c:v>Vehicle Miles Traveled</c:v>
                </c:pt>
                <c:pt idx="2">
                  <c:v>Vehicle Hours Traveled</c:v>
                </c:pt>
                <c:pt idx="3">
                  <c:v>Transit Ridership</c:v>
                </c:pt>
                <c:pt idx="4">
                  <c:v>Carbon from Buildings</c:v>
                </c:pt>
                <c:pt idx="5">
                  <c:v>Carbon from Vehicles</c:v>
                </c:pt>
                <c:pt idx="6">
                  <c:v>NoX</c:v>
                </c:pt>
                <c:pt idx="7">
                  <c:v>VoC</c:v>
                </c:pt>
                <c:pt idx="8">
                  <c:v>Forest Land Developed</c:v>
                </c:pt>
                <c:pt idx="9">
                  <c:v>Farm Land Developed</c:v>
                </c:pt>
                <c:pt idx="10">
                  <c:v>TEA % Developed</c:v>
                </c:pt>
                <c:pt idx="11">
                  <c:v>GI % Developed</c:v>
                </c:pt>
                <c:pt idx="12">
                  <c:v>N Loading</c:v>
                </c:pt>
                <c:pt idx="13">
                  <c:v>P Loading</c:v>
                </c:pt>
                <c:pt idx="14">
                  <c:v>S Loading</c:v>
                </c:pt>
              </c:strCache>
            </c:strRef>
          </c:cat>
          <c:val>
            <c:numRef>
              <c:f>Comparison!$B$2:$B$16</c:f>
              <c:numCache>
                <c:formatCode>0.0%</c:formatCode>
                <c:ptCount val="15"/>
                <c:pt idx="0">
                  <c:v>4.0776121914045893E-2</c:v>
                </c:pt>
                <c:pt idx="1">
                  <c:v>0.66154038497445189</c:v>
                </c:pt>
                <c:pt idx="2">
                  <c:v>0.41984548071356209</c:v>
                </c:pt>
                <c:pt idx="3">
                  <c:v>-0.29287420330279057</c:v>
                </c:pt>
                <c:pt idx="4">
                  <c:v>-1.193375241945871E-2</c:v>
                </c:pt>
                <c:pt idx="5">
                  <c:v>0.17976835132884816</c:v>
                </c:pt>
                <c:pt idx="6">
                  <c:v>0.17830559454000983</c:v>
                </c:pt>
                <c:pt idx="7">
                  <c:v>0.15492865899331343</c:v>
                </c:pt>
                <c:pt idx="8">
                  <c:v>0.26907904670543226</c:v>
                </c:pt>
                <c:pt idx="9">
                  <c:v>0.52648525931017587</c:v>
                </c:pt>
                <c:pt idx="10">
                  <c:v>9.5661187834705785E-2</c:v>
                </c:pt>
                <c:pt idx="11">
                  <c:v>0.10017426147569197</c:v>
                </c:pt>
                <c:pt idx="12">
                  <c:v>0.56880718920933626</c:v>
                </c:pt>
                <c:pt idx="13">
                  <c:v>0.27928758621423144</c:v>
                </c:pt>
                <c:pt idx="14">
                  <c:v>0.42800398708403153</c:v>
                </c:pt>
              </c:numCache>
            </c:numRef>
          </c:val>
          <c:extLst xmlns:c16r2="http://schemas.microsoft.com/office/drawing/2015/06/chart">
            <c:ext xmlns:c16="http://schemas.microsoft.com/office/drawing/2014/chart" uri="{C3380CC4-5D6E-409C-BE32-E72D297353CC}">
              <c16:uniqueId val="{00000000-6371-4984-8B43-B2E9C58F8AAE}"/>
            </c:ext>
          </c:extLst>
        </c:ser>
        <c:ser>
          <c:idx val="1"/>
          <c:order val="1"/>
          <c:tx>
            <c:strRef>
              <c:f>Comparison!$C$1</c:f>
              <c:strCache>
                <c:ptCount val="1"/>
                <c:pt idx="0">
                  <c:v>Blue Planet</c:v>
                </c:pt>
              </c:strCache>
            </c:strRef>
          </c:tx>
          <c:spPr>
            <a:solidFill>
              <a:srgbClr val="00B0F0"/>
            </a:solidFill>
          </c:spPr>
          <c:invertIfNegative val="0"/>
          <c:cat>
            <c:strRef>
              <c:f>Comparison!$A$2:$A$16</c:f>
              <c:strCache>
                <c:ptCount val="15"/>
                <c:pt idx="0">
                  <c:v>Households</c:v>
                </c:pt>
                <c:pt idx="1">
                  <c:v>Vehicle Miles Traveled</c:v>
                </c:pt>
                <c:pt idx="2">
                  <c:v>Vehicle Hours Traveled</c:v>
                </c:pt>
                <c:pt idx="3">
                  <c:v>Transit Ridership</c:v>
                </c:pt>
                <c:pt idx="4">
                  <c:v>Carbon from Buildings</c:v>
                </c:pt>
                <c:pt idx="5">
                  <c:v>Carbon from Vehicles</c:v>
                </c:pt>
                <c:pt idx="6">
                  <c:v>NoX</c:v>
                </c:pt>
                <c:pt idx="7">
                  <c:v>VoC</c:v>
                </c:pt>
                <c:pt idx="8">
                  <c:v>Forest Land Developed</c:v>
                </c:pt>
                <c:pt idx="9">
                  <c:v>Farm Land Developed</c:v>
                </c:pt>
                <c:pt idx="10">
                  <c:v>TEA % Developed</c:v>
                </c:pt>
                <c:pt idx="11">
                  <c:v>GI % Developed</c:v>
                </c:pt>
                <c:pt idx="12">
                  <c:v>N Loading</c:v>
                </c:pt>
                <c:pt idx="13">
                  <c:v>P Loading</c:v>
                </c:pt>
                <c:pt idx="14">
                  <c:v>S Loading</c:v>
                </c:pt>
              </c:strCache>
            </c:strRef>
          </c:cat>
          <c:val>
            <c:numRef>
              <c:f>Comparison!$C$2:$C$16</c:f>
              <c:numCache>
                <c:formatCode>0.0%</c:formatCode>
                <c:ptCount val="15"/>
                <c:pt idx="0">
                  <c:v>6.3945580247938283E-2</c:v>
                </c:pt>
                <c:pt idx="1">
                  <c:v>2.1000000000000001E-2</c:v>
                </c:pt>
                <c:pt idx="2">
                  <c:v>0.16800000000000001</c:v>
                </c:pt>
                <c:pt idx="3">
                  <c:v>0.47058492890006898</c:v>
                </c:pt>
                <c:pt idx="4">
                  <c:v>-0.15431354002805708</c:v>
                </c:pt>
                <c:pt idx="5">
                  <c:v>-0.48257526068258683</c:v>
                </c:pt>
                <c:pt idx="6">
                  <c:v>-0.47096717035384594</c:v>
                </c:pt>
                <c:pt idx="7">
                  <c:v>-0.49647958894802358</c:v>
                </c:pt>
                <c:pt idx="8">
                  <c:v>0.10502731874826599</c:v>
                </c:pt>
                <c:pt idx="9">
                  <c:v>0.24636050519197727</c:v>
                </c:pt>
                <c:pt idx="10">
                  <c:v>-1.6349629878431138E-2</c:v>
                </c:pt>
                <c:pt idx="11">
                  <c:v>-1.7384408293594333E-2</c:v>
                </c:pt>
                <c:pt idx="12" formatCode="General">
                  <c:v>0.46501269865940098</c:v>
                </c:pt>
                <c:pt idx="13">
                  <c:v>0.14191107826270999</c:v>
                </c:pt>
                <c:pt idx="14">
                  <c:v>0.28076551295748264</c:v>
                </c:pt>
              </c:numCache>
            </c:numRef>
          </c:val>
          <c:extLst xmlns:c16r2="http://schemas.microsoft.com/office/drawing/2015/06/chart">
            <c:ext xmlns:c16="http://schemas.microsoft.com/office/drawing/2014/chart" uri="{C3380CC4-5D6E-409C-BE32-E72D297353CC}">
              <c16:uniqueId val="{00000001-6371-4984-8B43-B2E9C58F8AAE}"/>
            </c:ext>
          </c:extLst>
        </c:ser>
        <c:ser>
          <c:idx val="2"/>
          <c:order val="2"/>
          <c:tx>
            <c:strRef>
              <c:f>Comparison!$D$1</c:f>
              <c:strCache>
                <c:ptCount val="1"/>
                <c:pt idx="0">
                  <c:v>Ashes and Diamonds</c:v>
                </c:pt>
              </c:strCache>
            </c:strRef>
          </c:tx>
          <c:spPr>
            <a:solidFill>
              <a:srgbClr val="FF0000"/>
            </a:solidFill>
          </c:spPr>
          <c:invertIfNegative val="0"/>
          <c:cat>
            <c:strRef>
              <c:f>Comparison!$A$2:$A$16</c:f>
              <c:strCache>
                <c:ptCount val="15"/>
                <c:pt idx="0">
                  <c:v>Households</c:v>
                </c:pt>
                <c:pt idx="1">
                  <c:v>Vehicle Miles Traveled</c:v>
                </c:pt>
                <c:pt idx="2">
                  <c:v>Vehicle Hours Traveled</c:v>
                </c:pt>
                <c:pt idx="3">
                  <c:v>Transit Ridership</c:v>
                </c:pt>
                <c:pt idx="4">
                  <c:v>Carbon from Buildings</c:v>
                </c:pt>
                <c:pt idx="5">
                  <c:v>Carbon from Vehicles</c:v>
                </c:pt>
                <c:pt idx="6">
                  <c:v>NoX</c:v>
                </c:pt>
                <c:pt idx="7">
                  <c:v>VoC</c:v>
                </c:pt>
                <c:pt idx="8">
                  <c:v>Forest Land Developed</c:v>
                </c:pt>
                <c:pt idx="9">
                  <c:v>Farm Land Developed</c:v>
                </c:pt>
                <c:pt idx="10">
                  <c:v>TEA % Developed</c:v>
                </c:pt>
                <c:pt idx="11">
                  <c:v>GI % Developed</c:v>
                </c:pt>
                <c:pt idx="12">
                  <c:v>N Loading</c:v>
                </c:pt>
                <c:pt idx="13">
                  <c:v>P Loading</c:v>
                </c:pt>
                <c:pt idx="14">
                  <c:v>S Loading</c:v>
                </c:pt>
              </c:strCache>
            </c:strRef>
          </c:cat>
          <c:val>
            <c:numRef>
              <c:f>Comparison!$D$2:$D$16</c:f>
              <c:numCache>
                <c:formatCode>0.0%</c:formatCode>
                <c:ptCount val="15"/>
                <c:pt idx="0">
                  <c:v>-3.4801223271809012E-2</c:v>
                </c:pt>
                <c:pt idx="1">
                  <c:v>2E-3</c:v>
                </c:pt>
                <c:pt idx="2">
                  <c:v>-8.5999999999999993E-2</c:v>
                </c:pt>
                <c:pt idx="3">
                  <c:v>-0.35288608587603021</c:v>
                </c:pt>
                <c:pt idx="4">
                  <c:v>1.2571448588250878E-2</c:v>
                </c:pt>
                <c:pt idx="5">
                  <c:v>-2.2525850830652394E-2</c:v>
                </c:pt>
                <c:pt idx="6">
                  <c:v>-5.3004997954637645E-3</c:v>
                </c:pt>
                <c:pt idx="7">
                  <c:v>-0.12069105751109122</c:v>
                </c:pt>
                <c:pt idx="8">
                  <c:v>-4.7904326967848743E-2</c:v>
                </c:pt>
                <c:pt idx="9">
                  <c:v>0.13997185479562058</c:v>
                </c:pt>
                <c:pt idx="10">
                  <c:v>-2.3613075650156023E-2</c:v>
                </c:pt>
                <c:pt idx="11">
                  <c:v>-3.8187958914639664E-2</c:v>
                </c:pt>
                <c:pt idx="12">
                  <c:v>-3.553420263907725E-2</c:v>
                </c:pt>
                <c:pt idx="13">
                  <c:v>-0.10236770100986869</c:v>
                </c:pt>
                <c:pt idx="14">
                  <c:v>-5.1006433060045375E-2</c:v>
                </c:pt>
              </c:numCache>
            </c:numRef>
          </c:val>
          <c:extLst xmlns:c16r2="http://schemas.microsoft.com/office/drawing/2015/06/chart">
            <c:ext xmlns:c16="http://schemas.microsoft.com/office/drawing/2014/chart" uri="{C3380CC4-5D6E-409C-BE32-E72D297353CC}">
              <c16:uniqueId val="{00000002-6371-4984-8B43-B2E9C58F8AAE}"/>
            </c:ext>
          </c:extLst>
        </c:ser>
        <c:ser>
          <c:idx val="3"/>
          <c:order val="3"/>
          <c:tx>
            <c:strRef>
              <c:f>Comparison!$E$1</c:f>
              <c:strCache>
                <c:ptCount val="1"/>
                <c:pt idx="0">
                  <c:v>Last Call at the Oasis</c:v>
                </c:pt>
              </c:strCache>
            </c:strRef>
          </c:tx>
          <c:spPr>
            <a:solidFill>
              <a:srgbClr val="92D050"/>
            </a:solidFill>
          </c:spPr>
          <c:invertIfNegative val="0"/>
          <c:cat>
            <c:strRef>
              <c:f>Comparison!$A$2:$A$16</c:f>
              <c:strCache>
                <c:ptCount val="15"/>
                <c:pt idx="0">
                  <c:v>Households</c:v>
                </c:pt>
                <c:pt idx="1">
                  <c:v>Vehicle Miles Traveled</c:v>
                </c:pt>
                <c:pt idx="2">
                  <c:v>Vehicle Hours Traveled</c:v>
                </c:pt>
                <c:pt idx="3">
                  <c:v>Transit Ridership</c:v>
                </c:pt>
                <c:pt idx="4">
                  <c:v>Carbon from Buildings</c:v>
                </c:pt>
                <c:pt idx="5">
                  <c:v>Carbon from Vehicles</c:v>
                </c:pt>
                <c:pt idx="6">
                  <c:v>NoX</c:v>
                </c:pt>
                <c:pt idx="7">
                  <c:v>VoC</c:v>
                </c:pt>
                <c:pt idx="8">
                  <c:v>Forest Land Developed</c:v>
                </c:pt>
                <c:pt idx="9">
                  <c:v>Farm Land Developed</c:v>
                </c:pt>
                <c:pt idx="10">
                  <c:v>TEA % Developed</c:v>
                </c:pt>
                <c:pt idx="11">
                  <c:v>GI % Developed</c:v>
                </c:pt>
                <c:pt idx="12">
                  <c:v>N Loading</c:v>
                </c:pt>
                <c:pt idx="13">
                  <c:v>P Loading</c:v>
                </c:pt>
                <c:pt idx="14">
                  <c:v>S Loading</c:v>
                </c:pt>
              </c:strCache>
            </c:strRef>
          </c:cat>
          <c:val>
            <c:numRef>
              <c:f>Comparison!$E$2:$E$16</c:f>
              <c:numCache>
                <c:formatCode>0.0%</c:formatCode>
                <c:ptCount val="15"/>
                <c:pt idx="0">
                  <c:v>-5.0932712639327971E-2</c:v>
                </c:pt>
                <c:pt idx="1">
                  <c:v>-4.500000000000004E-2</c:v>
                </c:pt>
                <c:pt idx="2">
                  <c:v>-1.7999999999999999E-2</c:v>
                </c:pt>
                <c:pt idx="3">
                  <c:v>0.67978718897853319</c:v>
                </c:pt>
                <c:pt idx="4">
                  <c:v>-0.17750343309005756</c:v>
                </c:pt>
                <c:pt idx="5">
                  <c:v>-0.32543449977885852</c:v>
                </c:pt>
                <c:pt idx="6">
                  <c:v>-0.31424878167678671</c:v>
                </c:pt>
                <c:pt idx="7">
                  <c:v>-0.34732116499279164</c:v>
                </c:pt>
                <c:pt idx="8">
                  <c:v>-0.24254780893964933</c:v>
                </c:pt>
                <c:pt idx="9">
                  <c:v>-0.18832185051942407</c:v>
                </c:pt>
                <c:pt idx="10">
                  <c:v>-0.25088784295784539</c:v>
                </c:pt>
                <c:pt idx="11">
                  <c:v>-0.23164428398011827</c:v>
                </c:pt>
                <c:pt idx="12">
                  <c:v>-9.2791306989199462E-3</c:v>
                </c:pt>
                <c:pt idx="13">
                  <c:v>-0.27250469268586919</c:v>
                </c:pt>
                <c:pt idx="14">
                  <c:v>-0.21339999994599756</c:v>
                </c:pt>
              </c:numCache>
            </c:numRef>
          </c:val>
          <c:extLst xmlns:c16r2="http://schemas.microsoft.com/office/drawing/2015/06/chart">
            <c:ext xmlns:c16="http://schemas.microsoft.com/office/drawing/2014/chart" uri="{C3380CC4-5D6E-409C-BE32-E72D297353CC}">
              <c16:uniqueId val="{00000003-6371-4984-8B43-B2E9C58F8AAE}"/>
            </c:ext>
          </c:extLst>
        </c:ser>
        <c:dLbls>
          <c:showLegendKey val="0"/>
          <c:showVal val="0"/>
          <c:showCatName val="0"/>
          <c:showSerName val="0"/>
          <c:showPercent val="0"/>
          <c:showBubbleSize val="0"/>
        </c:dLbls>
        <c:gapWidth val="150"/>
        <c:axId val="81091200"/>
        <c:axId val="81097088"/>
      </c:barChart>
      <c:catAx>
        <c:axId val="81091200"/>
        <c:scaling>
          <c:orientation val="maxMin"/>
        </c:scaling>
        <c:delete val="0"/>
        <c:axPos val="l"/>
        <c:numFmt formatCode="General" sourceLinked="0"/>
        <c:majorTickMark val="out"/>
        <c:minorTickMark val="none"/>
        <c:tickLblPos val="low"/>
        <c:txPr>
          <a:bodyPr/>
          <a:lstStyle/>
          <a:p>
            <a:pPr>
              <a:defRPr sz="1400"/>
            </a:pPr>
            <a:endParaRPr lang="en-US"/>
          </a:p>
        </c:txPr>
        <c:crossAx val="81097088"/>
        <c:crosses val="autoZero"/>
        <c:auto val="1"/>
        <c:lblAlgn val="ctr"/>
        <c:lblOffset val="100"/>
        <c:noMultiLvlLbl val="0"/>
      </c:catAx>
      <c:valAx>
        <c:axId val="81097088"/>
        <c:scaling>
          <c:orientation val="minMax"/>
        </c:scaling>
        <c:delete val="0"/>
        <c:axPos val="t"/>
        <c:majorGridlines>
          <c:spPr>
            <a:ln>
              <a:solidFill>
                <a:schemeClr val="bg1">
                  <a:lumMod val="85000"/>
                </a:schemeClr>
              </a:solidFill>
            </a:ln>
          </c:spPr>
        </c:majorGridlines>
        <c:numFmt formatCode="0.0%" sourceLinked="1"/>
        <c:majorTickMark val="out"/>
        <c:minorTickMark val="none"/>
        <c:tickLblPos val="nextTo"/>
        <c:spPr>
          <a:ln>
            <a:noFill/>
          </a:ln>
        </c:spPr>
        <c:txPr>
          <a:bodyPr/>
          <a:lstStyle/>
          <a:p>
            <a:pPr>
              <a:defRPr sz="1400"/>
            </a:pPr>
            <a:endParaRPr lang="en-US"/>
          </a:p>
        </c:txPr>
        <c:crossAx val="81091200"/>
        <c:crosses val="autoZero"/>
        <c:crossBetween val="between"/>
      </c:valAx>
    </c:plotArea>
    <c:legend>
      <c:legendPos val="b"/>
      <c:layout>
        <c:manualLayout>
          <c:xMode val="edge"/>
          <c:yMode val="edge"/>
          <c:x val="2.7919557010408699E-2"/>
          <c:y val="0.93838833778471997"/>
          <c:w val="0.956050369684037"/>
          <c:h val="4.8828707228895298E-2"/>
        </c:manualLayout>
      </c:layout>
      <c:overlay val="0"/>
      <c:txPr>
        <a:bodyPr/>
        <a:lstStyle/>
        <a:p>
          <a:pPr>
            <a:defRPr sz="1400"/>
          </a:pPr>
          <a:endParaRPr lang="en-US"/>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Household Growth </a:t>
            </a:r>
            <a:r>
              <a:rPr lang="en-US" i="1" dirty="0" smtClean="0"/>
              <a:t>Inside</a:t>
            </a:r>
            <a:r>
              <a:rPr lang="en-US" dirty="0" smtClean="0"/>
              <a:t> the Baltimore Washington Region</a:t>
            </a:r>
            <a:r>
              <a:rPr lang="en-US" baseline="0" dirty="0" smtClean="0"/>
              <a:t> Relative to Baseline</a:t>
            </a:r>
            <a:endParaRPr lang="en-US" dirty="0"/>
          </a:p>
        </c:rich>
      </c:tx>
      <c:layout/>
      <c:overlay val="0"/>
    </c:title>
    <c:autoTitleDeleted val="0"/>
    <c:plotArea>
      <c:layout/>
      <c:barChart>
        <c:barDir val="col"/>
        <c:grouping val="clustered"/>
        <c:varyColors val="0"/>
        <c:ser>
          <c:idx val="0"/>
          <c:order val="0"/>
          <c:tx>
            <c:strRef>
              <c:f>Sheet1!$B$1</c:f>
              <c:strCache>
                <c:ptCount val="1"/>
                <c:pt idx="0">
                  <c:v>Revenge of the Nerds</c:v>
                </c:pt>
              </c:strCache>
            </c:strRef>
          </c:tx>
          <c:spPr>
            <a:solidFill>
              <a:srgbClr val="7030A0"/>
            </a:solidFill>
          </c:spPr>
          <c:invertIfNegative val="0"/>
          <c:dPt>
            <c:idx val="0"/>
            <c:invertIfNegative val="0"/>
            <c:bubble3D val="0"/>
            <c:spPr>
              <a:solidFill>
                <a:schemeClr val="accent4">
                  <a:lumMod val="60000"/>
                  <a:lumOff val="40000"/>
                </a:schemeClr>
              </a:solidFill>
            </c:spPr>
            <c:extLst xmlns:c16r2="http://schemas.microsoft.com/office/drawing/2015/06/chart">
              <c:ext xmlns:c16="http://schemas.microsoft.com/office/drawing/2014/chart" uri="{C3380CC4-5D6E-409C-BE32-E72D297353CC}">
                <c16:uniqueId val="{00000001-65FE-4145-B877-01CFFFE4CDB9}"/>
              </c:ext>
            </c:extLst>
          </c:dPt>
          <c:cat>
            <c:strRef>
              <c:f>Sheet1!$A$2:$A$5</c:f>
              <c:strCache>
                <c:ptCount val="4"/>
                <c:pt idx="0">
                  <c:v>Modeling Area</c:v>
                </c:pt>
                <c:pt idx="1">
                  <c:v>Core</c:v>
                </c:pt>
                <c:pt idx="2">
                  <c:v>Inner</c:v>
                </c:pt>
                <c:pt idx="3">
                  <c:v>Outer</c:v>
                </c:pt>
              </c:strCache>
            </c:strRef>
          </c:cat>
          <c:val>
            <c:numRef>
              <c:f>Sheet1!$B$2:$B$5</c:f>
              <c:numCache>
                <c:formatCode>0.00%</c:formatCode>
                <c:ptCount val="4"/>
                <c:pt idx="0">
                  <c:v>4.0776121914045893E-2</c:v>
                </c:pt>
                <c:pt idx="1">
                  <c:v>-5.7099118417917483E-2</c:v>
                </c:pt>
                <c:pt idx="2">
                  <c:v>3.5472745276710071E-6</c:v>
                </c:pt>
                <c:pt idx="3">
                  <c:v>8.9754440543044378E-2</c:v>
                </c:pt>
              </c:numCache>
            </c:numRef>
          </c:val>
          <c:extLst xmlns:c16r2="http://schemas.microsoft.com/office/drawing/2015/06/chart">
            <c:ext xmlns:c16="http://schemas.microsoft.com/office/drawing/2014/chart" uri="{C3380CC4-5D6E-409C-BE32-E72D297353CC}">
              <c16:uniqueId val="{00000002-65FE-4145-B877-01CFFFE4CDB9}"/>
            </c:ext>
          </c:extLst>
        </c:ser>
        <c:ser>
          <c:idx val="1"/>
          <c:order val="1"/>
          <c:tx>
            <c:strRef>
              <c:f>Sheet1!$C$1</c:f>
              <c:strCache>
                <c:ptCount val="1"/>
                <c:pt idx="0">
                  <c:v>Blue Planet</c:v>
                </c:pt>
              </c:strCache>
            </c:strRef>
          </c:tx>
          <c:spPr>
            <a:solidFill>
              <a:srgbClr val="0070C0"/>
            </a:solidFill>
          </c:spPr>
          <c:invertIfNegative val="0"/>
          <c:dPt>
            <c:idx val="0"/>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4-65FE-4145-B877-01CFFFE4CDB9}"/>
              </c:ext>
            </c:extLst>
          </c:dPt>
          <c:cat>
            <c:strRef>
              <c:f>Sheet1!$A$2:$A$5</c:f>
              <c:strCache>
                <c:ptCount val="4"/>
                <c:pt idx="0">
                  <c:v>Modeling Area</c:v>
                </c:pt>
                <c:pt idx="1">
                  <c:v>Core</c:v>
                </c:pt>
                <c:pt idx="2">
                  <c:v>Inner</c:v>
                </c:pt>
                <c:pt idx="3">
                  <c:v>Outer</c:v>
                </c:pt>
              </c:strCache>
            </c:strRef>
          </c:cat>
          <c:val>
            <c:numRef>
              <c:f>Sheet1!$C$2:$C$5</c:f>
              <c:numCache>
                <c:formatCode>0.00%</c:formatCode>
                <c:ptCount val="4"/>
                <c:pt idx="0">
                  <c:v>6.3899999999999998E-2</c:v>
                </c:pt>
                <c:pt idx="1">
                  <c:v>0.15870000000000001</c:v>
                </c:pt>
                <c:pt idx="2">
                  <c:v>6.2E-2</c:v>
                </c:pt>
                <c:pt idx="3">
                  <c:v>6.1800000000000001E-2</c:v>
                </c:pt>
              </c:numCache>
            </c:numRef>
          </c:val>
          <c:extLst xmlns:c16r2="http://schemas.microsoft.com/office/drawing/2015/06/chart">
            <c:ext xmlns:c16="http://schemas.microsoft.com/office/drawing/2014/chart" uri="{C3380CC4-5D6E-409C-BE32-E72D297353CC}">
              <c16:uniqueId val="{00000005-65FE-4145-B877-01CFFFE4CDB9}"/>
            </c:ext>
          </c:extLst>
        </c:ser>
        <c:ser>
          <c:idx val="2"/>
          <c:order val="2"/>
          <c:tx>
            <c:strRef>
              <c:f>Sheet1!$D$1</c:f>
              <c:strCache>
                <c:ptCount val="1"/>
                <c:pt idx="0">
                  <c:v>Ashes and Diamonds</c:v>
                </c:pt>
              </c:strCache>
            </c:strRef>
          </c:tx>
          <c:spPr>
            <a:solidFill>
              <a:srgbClr val="FF0000"/>
            </a:solidFill>
          </c:spPr>
          <c:invertIfNegative val="0"/>
          <c:dPt>
            <c:idx val="0"/>
            <c:invertIfNegative val="0"/>
            <c:bubble3D val="0"/>
            <c:spPr>
              <a:solidFill>
                <a:schemeClr val="accent2">
                  <a:lumMod val="60000"/>
                  <a:lumOff val="40000"/>
                </a:schemeClr>
              </a:solidFill>
            </c:spPr>
            <c:extLst xmlns:c16r2="http://schemas.microsoft.com/office/drawing/2015/06/chart">
              <c:ext xmlns:c16="http://schemas.microsoft.com/office/drawing/2014/chart" uri="{C3380CC4-5D6E-409C-BE32-E72D297353CC}">
                <c16:uniqueId val="{00000007-65FE-4145-B877-01CFFFE4CDB9}"/>
              </c:ext>
            </c:extLst>
          </c:dPt>
          <c:cat>
            <c:strRef>
              <c:f>Sheet1!$A$2:$A$5</c:f>
              <c:strCache>
                <c:ptCount val="4"/>
                <c:pt idx="0">
                  <c:v>Modeling Area</c:v>
                </c:pt>
                <c:pt idx="1">
                  <c:v>Core</c:v>
                </c:pt>
                <c:pt idx="2">
                  <c:v>Inner</c:v>
                </c:pt>
                <c:pt idx="3">
                  <c:v>Outer</c:v>
                </c:pt>
              </c:strCache>
            </c:strRef>
          </c:cat>
          <c:val>
            <c:numRef>
              <c:f>Sheet1!$D$2:$D$5</c:f>
              <c:numCache>
                <c:formatCode>0.00%</c:formatCode>
                <c:ptCount val="4"/>
                <c:pt idx="0">
                  <c:v>-3.4799999999999998E-2</c:v>
                </c:pt>
                <c:pt idx="1">
                  <c:v>-0.1583</c:v>
                </c:pt>
                <c:pt idx="2">
                  <c:v>8.5599999999999996E-2</c:v>
                </c:pt>
                <c:pt idx="3">
                  <c:v>-0.13220000000000001</c:v>
                </c:pt>
              </c:numCache>
            </c:numRef>
          </c:val>
          <c:extLst xmlns:c16r2="http://schemas.microsoft.com/office/drawing/2015/06/chart">
            <c:ext xmlns:c16="http://schemas.microsoft.com/office/drawing/2014/chart" uri="{C3380CC4-5D6E-409C-BE32-E72D297353CC}">
              <c16:uniqueId val="{00000008-65FE-4145-B877-01CFFFE4CDB9}"/>
            </c:ext>
          </c:extLst>
        </c:ser>
        <c:ser>
          <c:idx val="3"/>
          <c:order val="3"/>
          <c:tx>
            <c:strRef>
              <c:f>Sheet1!$E$1</c:f>
              <c:strCache>
                <c:ptCount val="1"/>
                <c:pt idx="0">
                  <c:v>Last Call at the Oasis</c:v>
                </c:pt>
              </c:strCache>
            </c:strRef>
          </c:tx>
          <c:spPr>
            <a:solidFill>
              <a:srgbClr val="92D050"/>
            </a:solidFill>
          </c:spPr>
          <c:invertIfNegative val="0"/>
          <c:dPt>
            <c:idx val="0"/>
            <c:invertIfNegative val="0"/>
            <c:bubble3D val="0"/>
            <c:spPr>
              <a:solidFill>
                <a:schemeClr val="accent3">
                  <a:lumMod val="60000"/>
                  <a:lumOff val="40000"/>
                </a:schemeClr>
              </a:solidFill>
            </c:spPr>
            <c:extLst xmlns:c16r2="http://schemas.microsoft.com/office/drawing/2015/06/chart">
              <c:ext xmlns:c16="http://schemas.microsoft.com/office/drawing/2014/chart" uri="{C3380CC4-5D6E-409C-BE32-E72D297353CC}">
                <c16:uniqueId val="{0000000A-65FE-4145-B877-01CFFFE4CDB9}"/>
              </c:ext>
            </c:extLst>
          </c:dPt>
          <c:cat>
            <c:strRef>
              <c:f>Sheet1!$A$2:$A$5</c:f>
              <c:strCache>
                <c:ptCount val="4"/>
                <c:pt idx="0">
                  <c:v>Modeling Area</c:v>
                </c:pt>
                <c:pt idx="1">
                  <c:v>Core</c:v>
                </c:pt>
                <c:pt idx="2">
                  <c:v>Inner</c:v>
                </c:pt>
                <c:pt idx="3">
                  <c:v>Outer</c:v>
                </c:pt>
              </c:strCache>
            </c:strRef>
          </c:cat>
          <c:val>
            <c:numRef>
              <c:f>Sheet1!$E$2:$E$5</c:f>
              <c:numCache>
                <c:formatCode>0.00%</c:formatCode>
                <c:ptCount val="4"/>
                <c:pt idx="0">
                  <c:v>-5.0900000000000001E-2</c:v>
                </c:pt>
                <c:pt idx="1">
                  <c:v>-9.5200000000000007E-2</c:v>
                </c:pt>
                <c:pt idx="2">
                  <c:v>2.1000000000000001E-2</c:v>
                </c:pt>
                <c:pt idx="3">
                  <c:v>-0.1087</c:v>
                </c:pt>
              </c:numCache>
            </c:numRef>
          </c:val>
          <c:extLst xmlns:c16r2="http://schemas.microsoft.com/office/drawing/2015/06/chart">
            <c:ext xmlns:c16="http://schemas.microsoft.com/office/drawing/2014/chart" uri="{C3380CC4-5D6E-409C-BE32-E72D297353CC}">
              <c16:uniqueId val="{0000000B-65FE-4145-B877-01CFFFE4CDB9}"/>
            </c:ext>
          </c:extLst>
        </c:ser>
        <c:dLbls>
          <c:showLegendKey val="0"/>
          <c:showVal val="0"/>
          <c:showCatName val="0"/>
          <c:showSerName val="0"/>
          <c:showPercent val="0"/>
          <c:showBubbleSize val="0"/>
        </c:dLbls>
        <c:gapWidth val="150"/>
        <c:axId val="6236416"/>
        <c:axId val="6238208"/>
      </c:barChart>
      <c:catAx>
        <c:axId val="6236416"/>
        <c:scaling>
          <c:orientation val="minMax"/>
        </c:scaling>
        <c:delete val="0"/>
        <c:axPos val="b"/>
        <c:numFmt formatCode="General" sourceLinked="0"/>
        <c:majorTickMark val="out"/>
        <c:minorTickMark val="none"/>
        <c:tickLblPos val="low"/>
        <c:txPr>
          <a:bodyPr/>
          <a:lstStyle/>
          <a:p>
            <a:pPr>
              <a:defRPr sz="1200"/>
            </a:pPr>
            <a:endParaRPr lang="en-US"/>
          </a:p>
        </c:txPr>
        <c:crossAx val="6238208"/>
        <c:crosses val="autoZero"/>
        <c:auto val="1"/>
        <c:lblAlgn val="ctr"/>
        <c:lblOffset val="100"/>
        <c:noMultiLvlLbl val="0"/>
      </c:catAx>
      <c:valAx>
        <c:axId val="6238208"/>
        <c:scaling>
          <c:orientation val="minMax"/>
        </c:scaling>
        <c:delete val="0"/>
        <c:axPos val="l"/>
        <c:majorGridlines>
          <c:spPr>
            <a:ln>
              <a:solidFill>
                <a:schemeClr val="bg1">
                  <a:lumMod val="85000"/>
                </a:schemeClr>
              </a:solidFill>
            </a:ln>
          </c:spPr>
        </c:majorGridlines>
        <c:numFmt formatCode="0.00%" sourceLinked="1"/>
        <c:majorTickMark val="out"/>
        <c:minorTickMark val="none"/>
        <c:tickLblPos val="nextTo"/>
        <c:spPr>
          <a:ln>
            <a:noFill/>
          </a:ln>
        </c:spPr>
        <c:txPr>
          <a:bodyPr/>
          <a:lstStyle/>
          <a:p>
            <a:pPr>
              <a:defRPr sz="1400"/>
            </a:pPr>
            <a:endParaRPr lang="en-US"/>
          </a:p>
        </c:txPr>
        <c:crossAx val="6236416"/>
        <c:crosses val="autoZero"/>
        <c:crossBetween val="between"/>
      </c:valAx>
    </c:plotArea>
    <c:legend>
      <c:legendPos val="b"/>
      <c:layout/>
      <c:overlay val="0"/>
      <c:txPr>
        <a:bodyPr/>
        <a:lstStyle/>
        <a:p>
          <a:pPr>
            <a:defRPr sz="1400"/>
          </a:pPr>
          <a:endParaRPr lang="en-US"/>
        </a:p>
      </c:txPr>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800" b="1" i="0" baseline="0" dirty="0" smtClean="0">
                <a:effectLst/>
              </a:rPr>
              <a:t>Household Growth </a:t>
            </a:r>
            <a:r>
              <a:rPr lang="en-US" sz="1800" b="1" i="1" baseline="0" dirty="0" smtClean="0">
                <a:effectLst/>
              </a:rPr>
              <a:t>Outside</a:t>
            </a:r>
            <a:r>
              <a:rPr lang="en-US" sz="1800" b="1" i="0" baseline="0" dirty="0" smtClean="0">
                <a:effectLst/>
              </a:rPr>
              <a:t> the Baltimore Washington Region Relative to Baseline</a:t>
            </a:r>
            <a:endParaRPr lang="en-US" dirty="0">
              <a:effectLst/>
            </a:endParaRPr>
          </a:p>
        </c:rich>
      </c:tx>
      <c:layout/>
      <c:overlay val="0"/>
    </c:title>
    <c:autoTitleDeleted val="0"/>
    <c:plotArea>
      <c:layout/>
      <c:barChart>
        <c:barDir val="col"/>
        <c:grouping val="clustered"/>
        <c:varyColors val="0"/>
        <c:ser>
          <c:idx val="0"/>
          <c:order val="0"/>
          <c:tx>
            <c:strRef>
              <c:f>Sheet1!$B$1</c:f>
              <c:strCache>
                <c:ptCount val="1"/>
                <c:pt idx="0">
                  <c:v>Revenge of the Nerds</c:v>
                </c:pt>
              </c:strCache>
            </c:strRef>
          </c:tx>
          <c:spPr>
            <a:solidFill>
              <a:srgbClr val="7030A0"/>
            </a:solidFill>
          </c:spPr>
          <c:invertIfNegative val="0"/>
          <c:dPt>
            <c:idx val="0"/>
            <c:invertIfNegative val="0"/>
            <c:bubble3D val="0"/>
            <c:spPr>
              <a:solidFill>
                <a:schemeClr val="accent4">
                  <a:lumMod val="60000"/>
                  <a:lumOff val="40000"/>
                </a:schemeClr>
              </a:solidFill>
            </c:spPr>
            <c:extLst xmlns:c16r2="http://schemas.microsoft.com/office/drawing/2015/06/chart">
              <c:ext xmlns:c16="http://schemas.microsoft.com/office/drawing/2014/chart" uri="{C3380CC4-5D6E-409C-BE32-E72D297353CC}">
                <c16:uniqueId val="{00000001-A9F7-4DA0-BFB1-2757749594E2}"/>
              </c:ext>
            </c:extLst>
          </c:dPt>
          <c:cat>
            <c:strRef>
              <c:f>Sheet1!$A$6:$A$12</c:f>
              <c:strCache>
                <c:ptCount val="7"/>
                <c:pt idx="0">
                  <c:v>Modeling Area</c:v>
                </c:pt>
                <c:pt idx="1">
                  <c:v>East MD</c:v>
                </c:pt>
                <c:pt idx="2">
                  <c:v>West MD</c:v>
                </c:pt>
                <c:pt idx="3">
                  <c:v>Other VA</c:v>
                </c:pt>
                <c:pt idx="4">
                  <c:v>WV</c:v>
                </c:pt>
                <c:pt idx="5">
                  <c:v>DE</c:v>
                </c:pt>
                <c:pt idx="6">
                  <c:v>PA</c:v>
                </c:pt>
              </c:strCache>
            </c:strRef>
          </c:cat>
          <c:val>
            <c:numRef>
              <c:f>Sheet1!$B$6:$B$12</c:f>
              <c:numCache>
                <c:formatCode>0.00%</c:formatCode>
                <c:ptCount val="7"/>
                <c:pt idx="0">
                  <c:v>4.0776121914045893E-2</c:v>
                </c:pt>
                <c:pt idx="1">
                  <c:v>0.41129090757661646</c:v>
                </c:pt>
                <c:pt idx="2">
                  <c:v>0.16164839638277462</c:v>
                </c:pt>
                <c:pt idx="3">
                  <c:v>0.55489999999999995</c:v>
                </c:pt>
                <c:pt idx="4">
                  <c:v>8.6823488903496449E-2</c:v>
                </c:pt>
                <c:pt idx="5">
                  <c:v>1.1519709888572205E-2</c:v>
                </c:pt>
                <c:pt idx="6">
                  <c:v>-6.4864234257882014E-3</c:v>
                </c:pt>
              </c:numCache>
            </c:numRef>
          </c:val>
          <c:extLst xmlns:c16r2="http://schemas.microsoft.com/office/drawing/2015/06/chart">
            <c:ext xmlns:c16="http://schemas.microsoft.com/office/drawing/2014/chart" uri="{C3380CC4-5D6E-409C-BE32-E72D297353CC}">
              <c16:uniqueId val="{00000002-A9F7-4DA0-BFB1-2757749594E2}"/>
            </c:ext>
          </c:extLst>
        </c:ser>
        <c:ser>
          <c:idx val="1"/>
          <c:order val="1"/>
          <c:tx>
            <c:strRef>
              <c:f>Sheet1!$C$1</c:f>
              <c:strCache>
                <c:ptCount val="1"/>
                <c:pt idx="0">
                  <c:v>Blue Planet</c:v>
                </c:pt>
              </c:strCache>
            </c:strRef>
          </c:tx>
          <c:spPr>
            <a:solidFill>
              <a:srgbClr val="0070C0"/>
            </a:solidFill>
          </c:spPr>
          <c:invertIfNegative val="0"/>
          <c:dPt>
            <c:idx val="0"/>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4-A9F7-4DA0-BFB1-2757749594E2}"/>
              </c:ext>
            </c:extLst>
          </c:dPt>
          <c:cat>
            <c:strRef>
              <c:f>Sheet1!$A$6:$A$12</c:f>
              <c:strCache>
                <c:ptCount val="7"/>
                <c:pt idx="0">
                  <c:v>Modeling Area</c:v>
                </c:pt>
                <c:pt idx="1">
                  <c:v>East MD</c:v>
                </c:pt>
                <c:pt idx="2">
                  <c:v>West MD</c:v>
                </c:pt>
                <c:pt idx="3">
                  <c:v>Other VA</c:v>
                </c:pt>
                <c:pt idx="4">
                  <c:v>WV</c:v>
                </c:pt>
                <c:pt idx="5">
                  <c:v>DE</c:v>
                </c:pt>
                <c:pt idx="6">
                  <c:v>PA</c:v>
                </c:pt>
              </c:strCache>
            </c:strRef>
          </c:cat>
          <c:val>
            <c:numRef>
              <c:f>Sheet1!$C$6:$C$12</c:f>
              <c:numCache>
                <c:formatCode>0.00%</c:formatCode>
                <c:ptCount val="7"/>
                <c:pt idx="0">
                  <c:v>6.3899999999999998E-2</c:v>
                </c:pt>
                <c:pt idx="1">
                  <c:v>3.1300000000000001E-2</c:v>
                </c:pt>
                <c:pt idx="2">
                  <c:v>4.9299999999999997E-2</c:v>
                </c:pt>
                <c:pt idx="3">
                  <c:v>8.4599999999999995E-2</c:v>
                </c:pt>
                <c:pt idx="4">
                  <c:v>5.4100000000000002E-2</c:v>
                </c:pt>
                <c:pt idx="5">
                  <c:v>3.9300000000000002E-2</c:v>
                </c:pt>
                <c:pt idx="6">
                  <c:v>0</c:v>
                </c:pt>
              </c:numCache>
            </c:numRef>
          </c:val>
          <c:extLst xmlns:c16r2="http://schemas.microsoft.com/office/drawing/2015/06/chart">
            <c:ext xmlns:c16="http://schemas.microsoft.com/office/drawing/2014/chart" uri="{C3380CC4-5D6E-409C-BE32-E72D297353CC}">
              <c16:uniqueId val="{00000005-A9F7-4DA0-BFB1-2757749594E2}"/>
            </c:ext>
          </c:extLst>
        </c:ser>
        <c:ser>
          <c:idx val="2"/>
          <c:order val="2"/>
          <c:tx>
            <c:strRef>
              <c:f>Sheet1!$D$1</c:f>
              <c:strCache>
                <c:ptCount val="1"/>
                <c:pt idx="0">
                  <c:v>Ashes and Diamonds</c:v>
                </c:pt>
              </c:strCache>
            </c:strRef>
          </c:tx>
          <c:spPr>
            <a:solidFill>
              <a:srgbClr val="FF0000"/>
            </a:solidFill>
          </c:spPr>
          <c:invertIfNegative val="0"/>
          <c:dPt>
            <c:idx val="0"/>
            <c:invertIfNegative val="0"/>
            <c:bubble3D val="0"/>
            <c:spPr>
              <a:solidFill>
                <a:schemeClr val="accent2">
                  <a:lumMod val="60000"/>
                  <a:lumOff val="40000"/>
                </a:schemeClr>
              </a:solidFill>
            </c:spPr>
            <c:extLst xmlns:c16r2="http://schemas.microsoft.com/office/drawing/2015/06/chart">
              <c:ext xmlns:c16="http://schemas.microsoft.com/office/drawing/2014/chart" uri="{C3380CC4-5D6E-409C-BE32-E72D297353CC}">
                <c16:uniqueId val="{00000007-A9F7-4DA0-BFB1-2757749594E2}"/>
              </c:ext>
            </c:extLst>
          </c:dPt>
          <c:cat>
            <c:strRef>
              <c:f>Sheet1!$A$6:$A$12</c:f>
              <c:strCache>
                <c:ptCount val="7"/>
                <c:pt idx="0">
                  <c:v>Modeling Area</c:v>
                </c:pt>
                <c:pt idx="1">
                  <c:v>East MD</c:v>
                </c:pt>
                <c:pt idx="2">
                  <c:v>West MD</c:v>
                </c:pt>
                <c:pt idx="3">
                  <c:v>Other VA</c:v>
                </c:pt>
                <c:pt idx="4">
                  <c:v>WV</c:v>
                </c:pt>
                <c:pt idx="5">
                  <c:v>DE</c:v>
                </c:pt>
                <c:pt idx="6">
                  <c:v>PA</c:v>
                </c:pt>
              </c:strCache>
            </c:strRef>
          </c:cat>
          <c:val>
            <c:numRef>
              <c:f>Sheet1!$D$6:$D$12</c:f>
              <c:numCache>
                <c:formatCode>0.00%</c:formatCode>
                <c:ptCount val="7"/>
                <c:pt idx="0">
                  <c:v>-3.4799999999999998E-2</c:v>
                </c:pt>
                <c:pt idx="1">
                  <c:v>-0.14169999999999999</c:v>
                </c:pt>
                <c:pt idx="2">
                  <c:v>-0.14299999999999999</c:v>
                </c:pt>
                <c:pt idx="3">
                  <c:v>-0.14460000000000001</c:v>
                </c:pt>
                <c:pt idx="4">
                  <c:v>-0.13220000000000001</c:v>
                </c:pt>
                <c:pt idx="5">
                  <c:v>-9.8400000000000001E-2</c:v>
                </c:pt>
                <c:pt idx="6">
                  <c:v>-6.6500000000000004E-2</c:v>
                </c:pt>
              </c:numCache>
            </c:numRef>
          </c:val>
          <c:extLst xmlns:c16r2="http://schemas.microsoft.com/office/drawing/2015/06/chart">
            <c:ext xmlns:c16="http://schemas.microsoft.com/office/drawing/2014/chart" uri="{C3380CC4-5D6E-409C-BE32-E72D297353CC}">
              <c16:uniqueId val="{00000008-A9F7-4DA0-BFB1-2757749594E2}"/>
            </c:ext>
          </c:extLst>
        </c:ser>
        <c:ser>
          <c:idx val="3"/>
          <c:order val="3"/>
          <c:tx>
            <c:strRef>
              <c:f>Sheet1!$E$1</c:f>
              <c:strCache>
                <c:ptCount val="1"/>
                <c:pt idx="0">
                  <c:v>Last Call at the Oasis</c:v>
                </c:pt>
              </c:strCache>
            </c:strRef>
          </c:tx>
          <c:spPr>
            <a:solidFill>
              <a:srgbClr val="92D050"/>
            </a:solidFill>
          </c:spPr>
          <c:invertIfNegative val="0"/>
          <c:dPt>
            <c:idx val="0"/>
            <c:invertIfNegative val="0"/>
            <c:bubble3D val="0"/>
            <c:spPr>
              <a:solidFill>
                <a:schemeClr val="accent3">
                  <a:lumMod val="60000"/>
                  <a:lumOff val="40000"/>
                </a:schemeClr>
              </a:solidFill>
            </c:spPr>
            <c:extLst xmlns:c16r2="http://schemas.microsoft.com/office/drawing/2015/06/chart">
              <c:ext xmlns:c16="http://schemas.microsoft.com/office/drawing/2014/chart" uri="{C3380CC4-5D6E-409C-BE32-E72D297353CC}">
                <c16:uniqueId val="{0000000A-A9F7-4DA0-BFB1-2757749594E2}"/>
              </c:ext>
            </c:extLst>
          </c:dPt>
          <c:cat>
            <c:strRef>
              <c:f>Sheet1!$A$6:$A$12</c:f>
              <c:strCache>
                <c:ptCount val="7"/>
                <c:pt idx="0">
                  <c:v>Modeling Area</c:v>
                </c:pt>
                <c:pt idx="1">
                  <c:v>East MD</c:v>
                </c:pt>
                <c:pt idx="2">
                  <c:v>West MD</c:v>
                </c:pt>
                <c:pt idx="3">
                  <c:v>Other VA</c:v>
                </c:pt>
                <c:pt idx="4">
                  <c:v>WV</c:v>
                </c:pt>
                <c:pt idx="5">
                  <c:v>DE</c:v>
                </c:pt>
                <c:pt idx="6">
                  <c:v>PA</c:v>
                </c:pt>
              </c:strCache>
            </c:strRef>
          </c:cat>
          <c:val>
            <c:numRef>
              <c:f>Sheet1!$E$6:$E$12</c:f>
              <c:numCache>
                <c:formatCode>0.00%</c:formatCode>
                <c:ptCount val="7"/>
                <c:pt idx="0">
                  <c:v>-5.0900000000000001E-2</c:v>
                </c:pt>
                <c:pt idx="1">
                  <c:v>-0.20860000000000001</c:v>
                </c:pt>
                <c:pt idx="2">
                  <c:v>-0.1215</c:v>
                </c:pt>
                <c:pt idx="3">
                  <c:v>-0.1033</c:v>
                </c:pt>
                <c:pt idx="4">
                  <c:v>-0.11269999999999999</c:v>
                </c:pt>
                <c:pt idx="5">
                  <c:v>-8.7300000000000003E-2</c:v>
                </c:pt>
                <c:pt idx="6">
                  <c:v>-5.3800000000000001E-2</c:v>
                </c:pt>
              </c:numCache>
            </c:numRef>
          </c:val>
          <c:extLst xmlns:c16r2="http://schemas.microsoft.com/office/drawing/2015/06/chart">
            <c:ext xmlns:c16="http://schemas.microsoft.com/office/drawing/2014/chart" uri="{C3380CC4-5D6E-409C-BE32-E72D297353CC}">
              <c16:uniqueId val="{0000000B-A9F7-4DA0-BFB1-2757749594E2}"/>
            </c:ext>
          </c:extLst>
        </c:ser>
        <c:dLbls>
          <c:showLegendKey val="0"/>
          <c:showVal val="0"/>
          <c:showCatName val="0"/>
          <c:showSerName val="0"/>
          <c:showPercent val="0"/>
          <c:showBubbleSize val="0"/>
        </c:dLbls>
        <c:gapWidth val="150"/>
        <c:axId val="6265088"/>
        <c:axId val="6266880"/>
      </c:barChart>
      <c:catAx>
        <c:axId val="6265088"/>
        <c:scaling>
          <c:orientation val="minMax"/>
        </c:scaling>
        <c:delete val="0"/>
        <c:axPos val="b"/>
        <c:numFmt formatCode="General" sourceLinked="0"/>
        <c:majorTickMark val="out"/>
        <c:minorTickMark val="none"/>
        <c:tickLblPos val="low"/>
        <c:txPr>
          <a:bodyPr/>
          <a:lstStyle/>
          <a:p>
            <a:pPr>
              <a:defRPr sz="1200"/>
            </a:pPr>
            <a:endParaRPr lang="en-US"/>
          </a:p>
        </c:txPr>
        <c:crossAx val="6266880"/>
        <c:crosses val="autoZero"/>
        <c:auto val="1"/>
        <c:lblAlgn val="ctr"/>
        <c:lblOffset val="100"/>
        <c:noMultiLvlLbl val="0"/>
      </c:catAx>
      <c:valAx>
        <c:axId val="6266880"/>
        <c:scaling>
          <c:orientation val="minMax"/>
        </c:scaling>
        <c:delete val="0"/>
        <c:axPos val="l"/>
        <c:majorGridlines>
          <c:spPr>
            <a:ln>
              <a:solidFill>
                <a:schemeClr val="bg1">
                  <a:lumMod val="85000"/>
                </a:schemeClr>
              </a:solidFill>
            </a:ln>
          </c:spPr>
        </c:majorGridlines>
        <c:numFmt formatCode="0.00%" sourceLinked="1"/>
        <c:majorTickMark val="out"/>
        <c:minorTickMark val="none"/>
        <c:tickLblPos val="nextTo"/>
        <c:spPr>
          <a:ln>
            <a:noFill/>
          </a:ln>
        </c:spPr>
        <c:txPr>
          <a:bodyPr/>
          <a:lstStyle/>
          <a:p>
            <a:pPr>
              <a:defRPr sz="1400"/>
            </a:pPr>
            <a:endParaRPr lang="en-US"/>
          </a:p>
        </c:txPr>
        <c:crossAx val="6265088"/>
        <c:crosses val="autoZero"/>
        <c:crossBetween val="between"/>
      </c:valAx>
    </c:plotArea>
    <c:legend>
      <c:legendPos val="b"/>
      <c:layout/>
      <c:overlay val="0"/>
      <c:txPr>
        <a:bodyPr/>
        <a:lstStyle/>
        <a:p>
          <a:pPr>
            <a:defRPr sz="1400"/>
          </a:pPr>
          <a:endParaRPr lang="en-US"/>
        </a:p>
      </c:txPr>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'[Charts for Website (1).xlsx]Icon Chart'!$B$16</c:f>
              <c:strCache>
                <c:ptCount val="1"/>
                <c:pt idx="0">
                  <c:v>Last Call at the Oasis</c:v>
                </c:pt>
              </c:strCache>
            </c:strRef>
          </c:tx>
          <c:spPr>
            <a:solidFill>
              <a:srgbClr val="00B050"/>
            </a:solidFill>
          </c:spPr>
          <c:invertIfNegative val="0"/>
          <c:cat>
            <c:strRef>
              <c:f>'[Charts for Website (1).xlsx]Icon Chart'!$A$17:$A$19</c:f>
              <c:strCache>
                <c:ptCount val="3"/>
                <c:pt idx="0">
                  <c:v>Fuel</c:v>
                </c:pt>
                <c:pt idx="1">
                  <c:v>Gov.</c:v>
                </c:pt>
                <c:pt idx="2">
                  <c:v>Tech</c:v>
                </c:pt>
              </c:strCache>
            </c:strRef>
          </c:cat>
          <c:val>
            <c:numRef>
              <c:f>'[Charts for Website (1).xlsx]Icon Chart'!$B$17:$B$19</c:f>
              <c:numCache>
                <c:formatCode>General</c:formatCode>
                <c:ptCount val="3"/>
                <c:pt idx="0">
                  <c:v>5</c:v>
                </c:pt>
                <c:pt idx="1">
                  <c:v>5</c:v>
                </c:pt>
                <c:pt idx="2">
                  <c:v>-3</c:v>
                </c:pt>
              </c:numCache>
            </c:numRef>
          </c:val>
          <c:extLst xmlns:c16r2="http://schemas.microsoft.com/office/drawing/2015/06/chart">
            <c:ext xmlns:c16="http://schemas.microsoft.com/office/drawing/2014/chart" uri="{C3380CC4-5D6E-409C-BE32-E72D297353CC}">
              <c16:uniqueId val="{00000000-F79C-4931-97D8-AC29E1186CD5}"/>
            </c:ext>
          </c:extLst>
        </c:ser>
        <c:dLbls>
          <c:showLegendKey val="0"/>
          <c:showVal val="0"/>
          <c:showCatName val="0"/>
          <c:showSerName val="0"/>
          <c:showPercent val="0"/>
          <c:showBubbleSize val="0"/>
        </c:dLbls>
        <c:gapWidth val="150"/>
        <c:axId val="6277376"/>
        <c:axId val="6279168"/>
      </c:barChart>
      <c:catAx>
        <c:axId val="6277376"/>
        <c:scaling>
          <c:orientation val="minMax"/>
        </c:scaling>
        <c:delete val="0"/>
        <c:axPos val="b"/>
        <c:numFmt formatCode="General" sourceLinked="0"/>
        <c:majorTickMark val="out"/>
        <c:minorTickMark val="none"/>
        <c:tickLblPos val="high"/>
        <c:txPr>
          <a:bodyPr/>
          <a:lstStyle/>
          <a:p>
            <a:pPr>
              <a:defRPr sz="1600"/>
            </a:pPr>
            <a:endParaRPr lang="en-US"/>
          </a:p>
        </c:txPr>
        <c:crossAx val="6279168"/>
        <c:crosses val="autoZero"/>
        <c:auto val="1"/>
        <c:lblAlgn val="ctr"/>
        <c:lblOffset val="100"/>
        <c:noMultiLvlLbl val="0"/>
      </c:catAx>
      <c:valAx>
        <c:axId val="6279168"/>
        <c:scaling>
          <c:orientation val="minMax"/>
          <c:max val="6"/>
          <c:min val="-6"/>
        </c:scaling>
        <c:delete val="1"/>
        <c:axPos val="l"/>
        <c:numFmt formatCode="General" sourceLinked="1"/>
        <c:majorTickMark val="out"/>
        <c:minorTickMark val="none"/>
        <c:tickLblPos val="nextTo"/>
        <c:crossAx val="6277376"/>
        <c:crosses val="autoZero"/>
        <c:crossBetween val="between"/>
      </c:valAx>
    </c:plotArea>
    <c:plotVisOnly val="1"/>
    <c:dispBlanksAs val="gap"/>
    <c:showDLblsOverMax val="0"/>
  </c:chart>
  <c:spPr>
    <a:ln>
      <a:no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'C:\Users\dengelbe\Downloads\[Charts for Website (1).xlsx]Icon Chart'!$B$6</c:f>
              <c:strCache>
                <c:ptCount val="1"/>
                <c:pt idx="0">
                  <c:v>Blue Planet</c:v>
                </c:pt>
              </c:strCache>
            </c:strRef>
          </c:tx>
          <c:invertIfNegative val="0"/>
          <c:cat>
            <c:strRef>
              <c:f>'C:\Users\dengelbe\Downloads\[Charts for Website (1).xlsx]Icon Chart'!$A$7:$A$9</c:f>
              <c:strCache>
                <c:ptCount val="3"/>
                <c:pt idx="0">
                  <c:v>Fuel</c:v>
                </c:pt>
                <c:pt idx="1">
                  <c:v>Gov.</c:v>
                </c:pt>
                <c:pt idx="2">
                  <c:v>Tech</c:v>
                </c:pt>
              </c:strCache>
            </c:strRef>
          </c:cat>
          <c:val>
            <c:numRef>
              <c:f>'C:\Users\dengelbe\Downloads\[Charts for Website (1).xlsx]Icon Chart'!$B$7:$B$9</c:f>
              <c:numCache>
                <c:formatCode>General</c:formatCode>
                <c:ptCount val="3"/>
                <c:pt idx="0">
                  <c:v>3</c:v>
                </c:pt>
                <c:pt idx="1">
                  <c:v>1</c:v>
                </c:pt>
                <c:pt idx="2">
                  <c:v>4</c:v>
                </c:pt>
              </c:numCache>
            </c:numRef>
          </c:val>
          <c:extLst xmlns:c16r2="http://schemas.microsoft.com/office/drawing/2015/06/chart">
            <c:ext xmlns:c16="http://schemas.microsoft.com/office/drawing/2014/chart" uri="{C3380CC4-5D6E-409C-BE32-E72D297353CC}">
              <c16:uniqueId val="{00000000-E33E-4944-B6CA-D953CC59A1E1}"/>
            </c:ext>
          </c:extLst>
        </c:ser>
        <c:dLbls>
          <c:showLegendKey val="0"/>
          <c:showVal val="0"/>
          <c:showCatName val="0"/>
          <c:showSerName val="0"/>
          <c:showPercent val="0"/>
          <c:showBubbleSize val="0"/>
        </c:dLbls>
        <c:gapWidth val="150"/>
        <c:axId val="6286720"/>
        <c:axId val="6288512"/>
      </c:barChart>
      <c:catAx>
        <c:axId val="6286720"/>
        <c:scaling>
          <c:orientation val="minMax"/>
        </c:scaling>
        <c:delete val="0"/>
        <c:axPos val="b"/>
        <c:numFmt formatCode="General" sourceLinked="0"/>
        <c:majorTickMark val="out"/>
        <c:minorTickMark val="none"/>
        <c:tickLblPos val="high"/>
        <c:txPr>
          <a:bodyPr/>
          <a:lstStyle/>
          <a:p>
            <a:pPr>
              <a:defRPr sz="1600"/>
            </a:pPr>
            <a:endParaRPr lang="en-US"/>
          </a:p>
        </c:txPr>
        <c:crossAx val="6288512"/>
        <c:crosses val="autoZero"/>
        <c:auto val="1"/>
        <c:lblAlgn val="ctr"/>
        <c:lblOffset val="100"/>
        <c:noMultiLvlLbl val="0"/>
      </c:catAx>
      <c:valAx>
        <c:axId val="6288512"/>
        <c:scaling>
          <c:orientation val="minMax"/>
          <c:max val="6"/>
          <c:min val="-6"/>
        </c:scaling>
        <c:delete val="1"/>
        <c:axPos val="l"/>
        <c:numFmt formatCode="General" sourceLinked="1"/>
        <c:majorTickMark val="out"/>
        <c:minorTickMark val="none"/>
        <c:tickLblPos val="nextTo"/>
        <c:crossAx val="6286720"/>
        <c:crosses val="autoZero"/>
        <c:crossBetween val="between"/>
      </c:valAx>
    </c:plotArea>
    <c:plotVisOnly val="1"/>
    <c:dispBlanksAs val="gap"/>
    <c:showDLblsOverMax val="0"/>
  </c:chart>
  <c:spPr>
    <a:ln>
      <a:noFill/>
    </a:ln>
  </c:sp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0.38333</cdr:x>
      <cdr:y>0.11413</cdr:y>
    </cdr:from>
    <cdr:to>
      <cdr:x>0.38333</cdr:x>
      <cdr:y>0.88416</cdr:y>
    </cdr:to>
    <cdr:cxnSp macro="">
      <cdr:nvCxnSpPr>
        <cdr:cNvPr id="3" name="Straight Connector 2"/>
        <cdr:cNvCxnSpPr/>
      </cdr:nvCxnSpPr>
      <cdr:spPr>
        <a:xfrm xmlns:a="http://schemas.openxmlformats.org/drawingml/2006/main" flipV="1">
          <a:off x="3505200" y="598606"/>
          <a:ext cx="0" cy="4038600"/>
        </a:xfrm>
        <a:prstGeom xmlns:a="http://schemas.openxmlformats.org/drawingml/2006/main" prst="line">
          <a:avLst/>
        </a:prstGeom>
        <a:ln xmlns:a="http://schemas.openxmlformats.org/drawingml/2006/main">
          <a:solidFill>
            <a:schemeClr val="tx1">
              <a:lumMod val="50000"/>
              <a:lumOff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B4969861-80BF-4365-B5DC-7845C162B565}" type="datetimeFigureOut">
              <a:rPr lang="en-US" smtClean="0"/>
              <a:t>7/10/2017</a:t>
            </a:fld>
            <a:endParaRPr lang="en-US"/>
          </a:p>
        </p:txBody>
      </p:sp>
      <p:sp>
        <p:nvSpPr>
          <p:cNvPr id="4" name="Footer Placeholder 3"/>
          <p:cNvSpPr>
            <a:spLocks noGrp="1"/>
          </p:cNvSpPr>
          <p:nvPr>
            <p:ph type="ftr" sz="quarter" idx="2"/>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898102" y="8829967"/>
            <a:ext cx="2982119" cy="464820"/>
          </a:xfrm>
          <a:prstGeom prst="rect">
            <a:avLst/>
          </a:prstGeom>
        </p:spPr>
        <p:txBody>
          <a:bodyPr vert="horz" lIns="92446" tIns="46223" rIns="92446" bIns="46223" rtlCol="0" anchor="b"/>
          <a:lstStyle>
            <a:lvl1pPr algn="r">
              <a:defRPr sz="1200"/>
            </a:lvl1pPr>
          </a:lstStyle>
          <a:p>
            <a:fld id="{5E960A63-C26A-4B4B-8AF4-76BD3DDBF01C}" type="slidenum">
              <a:rPr lang="en-US" smtClean="0"/>
              <a:t>‹#›</a:t>
            </a:fld>
            <a:endParaRPr lang="en-US"/>
          </a:p>
        </p:txBody>
      </p:sp>
    </p:spTree>
    <p:extLst>
      <p:ext uri="{BB962C8B-B14F-4D97-AF65-F5344CB8AC3E}">
        <p14:creationId xmlns:p14="http://schemas.microsoft.com/office/powerpoint/2010/main" val="50166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9DA18F2D-4F2F-4915-8BDC-36B679DDDD15}" type="datetimeFigureOut">
              <a:rPr lang="en-US" smtClean="0"/>
              <a:t>7/10/2017</a:t>
            </a:fld>
            <a:endParaRPr lang="en-US"/>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81499F19-1C72-4463-AA4F-5D1C25C138C8}" type="slidenum">
              <a:rPr lang="en-US" smtClean="0"/>
              <a:t>‹#›</a:t>
            </a:fld>
            <a:endParaRPr lang="en-US"/>
          </a:p>
        </p:txBody>
      </p:sp>
    </p:spTree>
    <p:extLst>
      <p:ext uri="{BB962C8B-B14F-4D97-AF65-F5344CB8AC3E}">
        <p14:creationId xmlns:p14="http://schemas.microsoft.com/office/powerpoint/2010/main" val="1458222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50963" y="1162050"/>
            <a:ext cx="4179887" cy="31369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FA4431-A3A8-4F1C-828A-18557F0084D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066267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24688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24688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24688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24688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4122312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4246887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24688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24688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22312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336" indent="-173336">
              <a:buFont typeface="Arial" panose="020B0604020202020204" pitchFamily="34" charset="0"/>
              <a:buChar char="•"/>
            </a:pPr>
            <a:r>
              <a:rPr lang="en-US" dirty="0" smtClean="0"/>
              <a:t>37 percent of new households will live in areas of</a:t>
            </a:r>
            <a:r>
              <a:rPr lang="en-US" baseline="0" dirty="0" smtClean="0"/>
              <a:t> </a:t>
            </a:r>
            <a:r>
              <a:rPr lang="en-US" dirty="0" smtClean="0"/>
              <a:t>low or very low opportunity. This is somewhat less than the</a:t>
            </a:r>
            <a:r>
              <a:rPr lang="en-US" baseline="0" dirty="0" smtClean="0"/>
              <a:t> </a:t>
            </a:r>
            <a:r>
              <a:rPr lang="en-US" dirty="0" smtClean="0"/>
              <a:t>40 percent of current households that live in such areas.</a:t>
            </a:r>
          </a:p>
          <a:p>
            <a:pPr marL="173336" indent="-173336">
              <a:buFont typeface="Arial" panose="020B0604020202020204" pitchFamily="34" charset="0"/>
              <a:buChar char="•"/>
            </a:pPr>
            <a:r>
              <a:rPr lang="en-US" dirty="0" smtClean="0"/>
              <a:t>On the</a:t>
            </a:r>
            <a:r>
              <a:rPr lang="en-US" baseline="0" dirty="0" smtClean="0"/>
              <a:t> o</a:t>
            </a:r>
            <a:r>
              <a:rPr lang="en-US" dirty="0" smtClean="0"/>
              <a:t>ther end of the spectrum, 38 percent of new households will live in areas of high or very high opportunity, close to the 40 percent of households that do so now.</a:t>
            </a:r>
            <a:endParaRPr lang="en-US" dirty="0"/>
          </a:p>
        </p:txBody>
      </p:sp>
      <p:sp>
        <p:nvSpPr>
          <p:cNvPr id="4" name="Slide Number Placeholder 3"/>
          <p:cNvSpPr>
            <a:spLocks noGrp="1"/>
          </p:cNvSpPr>
          <p:nvPr>
            <p:ph type="sldNum" sz="quarter" idx="10"/>
          </p:nvPr>
        </p:nvSpPr>
        <p:spPr/>
        <p:txBody>
          <a:bodyPr/>
          <a:lstStyle/>
          <a:p>
            <a:fld id="{103472FF-11D3-4051-BE37-4F51D742CDCE}"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81486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122312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85DFB4-7E74-4A93-9C37-1AFF11E7C4EB}"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4135903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25E0E8-DD70-4482-9645-2B1B3C8292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213776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122312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24688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122312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122312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122312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CF4AE-6F8D-4C8A-B615-AFB6B67497D8}"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46887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DCB948-0518-4E23-A071-9465BE127586}" type="datetimeFigureOut">
              <a:rPr lang="en-US" smtClean="0"/>
              <a:t>7/10/2017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0676-4A33-4EA4-BFDA-84BE105738A6}" type="slidenum">
              <a:rPr lang="en-US" smtClean="0"/>
              <a:t>‹#›</a:t>
            </a:fld>
            <a:endParaRPr lang="en-US"/>
          </a:p>
        </p:txBody>
      </p:sp>
    </p:spTree>
    <p:extLst>
      <p:ext uri="{BB962C8B-B14F-4D97-AF65-F5344CB8AC3E}">
        <p14:creationId xmlns:p14="http://schemas.microsoft.com/office/powerpoint/2010/main" val="2099340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CB948-0518-4E23-A071-9465BE127586}" type="datetimeFigureOut">
              <a:rPr lang="en-US" smtClean="0"/>
              <a:t>7/10/2017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0676-4A33-4EA4-BFDA-84BE105738A6}" type="slidenum">
              <a:rPr lang="en-US" smtClean="0"/>
              <a:t>‹#›</a:t>
            </a:fld>
            <a:endParaRPr lang="en-US"/>
          </a:p>
        </p:txBody>
      </p:sp>
    </p:spTree>
    <p:extLst>
      <p:ext uri="{BB962C8B-B14F-4D97-AF65-F5344CB8AC3E}">
        <p14:creationId xmlns:p14="http://schemas.microsoft.com/office/powerpoint/2010/main" val="1481356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CB948-0518-4E23-A071-9465BE127586}" type="datetimeFigureOut">
              <a:rPr lang="en-US" smtClean="0"/>
              <a:t>7/10/2017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0676-4A33-4EA4-BFDA-84BE105738A6}" type="slidenum">
              <a:rPr lang="en-US" smtClean="0"/>
              <a:t>‹#›</a:t>
            </a:fld>
            <a:endParaRPr lang="en-US"/>
          </a:p>
        </p:txBody>
      </p:sp>
    </p:spTree>
    <p:extLst>
      <p:ext uri="{BB962C8B-B14F-4D97-AF65-F5344CB8AC3E}">
        <p14:creationId xmlns:p14="http://schemas.microsoft.com/office/powerpoint/2010/main" val="2704506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cstate="print"/>
          <a:srcRect r="184"/>
          <a:stretch>
            <a:fillRect/>
          </a:stretch>
        </p:blipFill>
        <p:spPr bwMode="auto">
          <a:xfrm>
            <a:off x="2" y="5821680"/>
            <a:ext cx="9144000" cy="1036320"/>
          </a:xfrm>
          <a:prstGeom prst="rect">
            <a:avLst/>
          </a:prstGeom>
          <a:noFill/>
          <a:ln w="9525">
            <a:noFill/>
            <a:miter lim="800000"/>
            <a:headEnd/>
            <a:tailEnd/>
          </a:ln>
        </p:spPr>
      </p:pic>
      <p:sp>
        <p:nvSpPr>
          <p:cNvPr id="2" name="Title 1"/>
          <p:cNvSpPr>
            <a:spLocks noGrp="1"/>
          </p:cNvSpPr>
          <p:nvPr>
            <p:ph type="ctrTitle"/>
          </p:nvPr>
        </p:nvSpPr>
        <p:spPr>
          <a:xfrm>
            <a:off x="685800" y="2130452"/>
            <a:ext cx="7772400" cy="1470025"/>
          </a:xfrm>
        </p:spPr>
        <p:txBody>
          <a:bodyPr>
            <a:scene3d>
              <a:camera prst="orthographicFront"/>
              <a:lightRig rig="threePt" dir="t"/>
            </a:scene3d>
            <a:sp3d extrusionH="57150">
              <a:bevelT w="38100" h="38100"/>
            </a:sp3d>
          </a:bodyPr>
          <a:lstStyle>
            <a:lvl1pPr>
              <a:defRPr>
                <a:solidFill>
                  <a:srgbClr val="345290"/>
                </a:solidFill>
                <a:effectLst>
                  <a:outerShdw blurRad="38100" dist="38100" dir="2700000" algn="tl">
                    <a:srgbClr val="000000">
                      <a:alpha val="43137"/>
                    </a:srgb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65000"/>
                    <a:lumOff val="35000"/>
                  </a:schemeClr>
                </a:solidFill>
                <a:latin typeface="+mn-lt"/>
              </a:defRPr>
            </a:lvl1pPr>
            <a:lvl2pPr marL="410291" indent="0" algn="ctr">
              <a:buNone/>
              <a:defRPr/>
            </a:lvl2pPr>
            <a:lvl3pPr marL="820583" indent="0" algn="ctr">
              <a:buNone/>
              <a:defRPr/>
            </a:lvl3pPr>
            <a:lvl4pPr marL="1230873" indent="0" algn="ctr">
              <a:buNone/>
              <a:defRPr/>
            </a:lvl4pPr>
            <a:lvl5pPr marL="1641165" indent="0" algn="ctr">
              <a:buNone/>
              <a:defRPr/>
            </a:lvl5pPr>
            <a:lvl6pPr marL="2051457" indent="0" algn="ctr">
              <a:buNone/>
              <a:defRPr/>
            </a:lvl6pPr>
            <a:lvl7pPr marL="2461747" indent="0" algn="ctr">
              <a:buNone/>
              <a:defRPr/>
            </a:lvl7pPr>
            <a:lvl8pPr marL="2872040" indent="0" algn="ctr">
              <a:buNone/>
              <a:defRPr/>
            </a:lvl8pPr>
            <a:lvl9pPr marL="3282330" indent="0" algn="ctr">
              <a:buNone/>
              <a:defRPr/>
            </a:lvl9pPr>
          </a:lstStyle>
          <a:p>
            <a:r>
              <a:rPr lang="en-US" smtClean="0"/>
              <a:t>Click to edit Master subtitle style</a:t>
            </a:r>
            <a:endParaRPr lang="en-US" dirty="0"/>
          </a:p>
        </p:txBody>
      </p:sp>
      <p:sp>
        <p:nvSpPr>
          <p:cNvPr id="7" name="Rectangle 6"/>
          <p:cNvSpPr/>
          <p:nvPr userDrawn="1"/>
        </p:nvSpPr>
        <p:spPr>
          <a:xfrm>
            <a:off x="5" y="1"/>
            <a:ext cx="9144001" cy="555172"/>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82058" tIns="41029" rIns="82058" bIns="41029" rtlCol="0" anchor="ctr"/>
          <a:lstStyle/>
          <a:p>
            <a:pPr algn="ctr" eaLnBrk="0" fontAlgn="base" hangingPunct="0">
              <a:spcBef>
                <a:spcPct val="0"/>
              </a:spcBef>
              <a:spcAft>
                <a:spcPct val="0"/>
              </a:spcAft>
            </a:pPr>
            <a:endParaRPr kumimoji="1" lang="en-US" sz="2100">
              <a:solidFill>
                <a:prstClr val="white"/>
              </a:solidFill>
            </a:endParaRPr>
          </a:p>
        </p:txBody>
      </p:sp>
      <p:pic>
        <p:nvPicPr>
          <p:cNvPr id="8" name="Picture 7" descr="logo_ncsg.png"/>
          <p:cNvPicPr>
            <a:picLocks noChangeAspect="1"/>
          </p:cNvPicPr>
          <p:nvPr userDrawn="1"/>
        </p:nvPicPr>
        <p:blipFill>
          <a:blip r:embed="rId3" cstate="print"/>
          <a:srcRect t="51900"/>
          <a:stretch>
            <a:fillRect/>
          </a:stretch>
        </p:blipFill>
        <p:spPr>
          <a:xfrm>
            <a:off x="68240" y="1078176"/>
            <a:ext cx="1013460" cy="421864"/>
          </a:xfrm>
          <a:prstGeom prst="rect">
            <a:avLst/>
          </a:prstGeom>
        </p:spPr>
      </p:pic>
      <p:pic>
        <p:nvPicPr>
          <p:cNvPr id="10" name="Picture 9" descr="ncsg_knocked-out.jpg"/>
          <p:cNvPicPr>
            <a:picLocks noChangeAspect="1"/>
          </p:cNvPicPr>
          <p:nvPr userDrawn="1"/>
        </p:nvPicPr>
        <p:blipFill>
          <a:blip r:embed="rId4" cstate="print"/>
          <a:stretch>
            <a:fillRect/>
          </a:stretch>
        </p:blipFill>
        <p:spPr>
          <a:xfrm>
            <a:off x="68240" y="609"/>
            <a:ext cx="1028700" cy="1051560"/>
          </a:xfrm>
          <a:prstGeom prst="rect">
            <a:avLst/>
          </a:prstGeom>
        </p:spPr>
      </p:pic>
    </p:spTree>
    <p:extLst>
      <p:ext uri="{BB962C8B-B14F-4D97-AF65-F5344CB8AC3E}">
        <p14:creationId xmlns:p14="http://schemas.microsoft.com/office/powerpoint/2010/main" val="46295372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5" y="2"/>
            <a:ext cx="9144001" cy="103315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82058" tIns="41029" rIns="82058" bIns="41029" rtlCol="0" anchor="ctr"/>
          <a:lstStyle/>
          <a:p>
            <a:pPr algn="ctr" eaLnBrk="0" fontAlgn="base" hangingPunct="0">
              <a:spcBef>
                <a:spcPct val="0"/>
              </a:spcBef>
              <a:spcAft>
                <a:spcPct val="0"/>
              </a:spcAft>
            </a:pPr>
            <a:endParaRPr kumimoji="1" lang="en-US" sz="2100">
              <a:solidFill>
                <a:prstClr val="white"/>
              </a:solidFill>
            </a:endParaRPr>
          </a:p>
        </p:txBody>
      </p:sp>
      <p:sp>
        <p:nvSpPr>
          <p:cNvPr id="2" name="Title 1"/>
          <p:cNvSpPr>
            <a:spLocks noGrp="1"/>
          </p:cNvSpPr>
          <p:nvPr>
            <p:ph type="title"/>
          </p:nvPr>
        </p:nvSpPr>
        <p:spPr>
          <a:xfrm>
            <a:off x="1096944" y="1677"/>
            <a:ext cx="8047061" cy="1031475"/>
          </a:xfrm>
        </p:spPr>
        <p:txBody>
          <a:bodyPr>
            <a:normAutofit/>
          </a:bodyPr>
          <a:lstStyle>
            <a:lvl1pPr>
              <a:defRPr sz="3900">
                <a:solidFill>
                  <a:schemeClr val="bg1"/>
                </a:solidFill>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3"/>
            <a:ext cx="8229600" cy="4762498"/>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xfrm>
            <a:off x="457200" y="6477024"/>
            <a:ext cx="2133600" cy="244475"/>
          </a:xfrm>
          <a:ln/>
        </p:spPr>
        <p:txBody>
          <a:bodyPr/>
          <a:lstStyle>
            <a:lvl1pPr>
              <a:defRPr sz="900">
                <a:solidFill>
                  <a:schemeClr val="bg1">
                    <a:lumMod val="50000"/>
                  </a:schemeClr>
                </a:solidFill>
                <a:latin typeface="Century Gothic" pitchFamily="34" charset="0"/>
              </a:defRPr>
            </a:lvl1pPr>
          </a:lstStyle>
          <a:p>
            <a:fld id="{FE5A08F0-860D-407E-9F16-174E081C120F}" type="datetime1">
              <a:rPr lang="zh-CN" altLang="en-US" smtClean="0">
                <a:solidFill>
                  <a:prstClr val="white">
                    <a:lumMod val="50000"/>
                  </a:prstClr>
                </a:solidFill>
              </a:rPr>
              <a:pPr/>
              <a:t>2017/7/10</a:t>
            </a:fld>
            <a:endParaRPr lang="en-US" altLang="zh-CN" dirty="0">
              <a:solidFill>
                <a:prstClr val="white">
                  <a:lumMod val="50000"/>
                </a:prstClr>
              </a:solidFill>
            </a:endParaRPr>
          </a:p>
        </p:txBody>
      </p:sp>
      <p:sp>
        <p:nvSpPr>
          <p:cNvPr id="5" name="Rectangle 5"/>
          <p:cNvSpPr>
            <a:spLocks noGrp="1" noChangeArrowheads="1"/>
          </p:cNvSpPr>
          <p:nvPr>
            <p:ph type="ftr" sz="quarter" idx="11"/>
          </p:nvPr>
        </p:nvSpPr>
        <p:spPr>
          <a:xfrm>
            <a:off x="3124200" y="6477024"/>
            <a:ext cx="2895600" cy="244475"/>
          </a:xfrm>
          <a:ln/>
        </p:spPr>
        <p:txBody>
          <a:bodyPr/>
          <a:lstStyle>
            <a:lvl1pPr>
              <a:defRPr sz="900">
                <a:solidFill>
                  <a:schemeClr val="bg1">
                    <a:lumMod val="50000"/>
                  </a:schemeClr>
                </a:solidFill>
                <a:latin typeface="Century Gothic" pitchFamily="34" charset="0"/>
              </a:defRPr>
            </a:lvl1pPr>
          </a:lstStyle>
          <a:p>
            <a:r>
              <a:rPr lang="en-US" altLang="zh-CN" dirty="0" smtClean="0">
                <a:solidFill>
                  <a:prstClr val="white">
                    <a:lumMod val="50000"/>
                  </a:prstClr>
                </a:solidFill>
              </a:rPr>
              <a:t>www.smartgrowth.umd.edu</a:t>
            </a:r>
            <a:endParaRPr lang="zh-CN" altLang="en-US" dirty="0">
              <a:solidFill>
                <a:prstClr val="white">
                  <a:lumMod val="50000"/>
                </a:prstClr>
              </a:solidFill>
            </a:endParaRPr>
          </a:p>
        </p:txBody>
      </p:sp>
      <p:sp>
        <p:nvSpPr>
          <p:cNvPr id="6" name="Rectangle 6"/>
          <p:cNvSpPr>
            <a:spLocks noGrp="1" noChangeArrowheads="1"/>
          </p:cNvSpPr>
          <p:nvPr>
            <p:ph type="sldNum" sz="quarter" idx="12"/>
          </p:nvPr>
        </p:nvSpPr>
        <p:spPr>
          <a:xfrm>
            <a:off x="6553200" y="6477024"/>
            <a:ext cx="2133600" cy="244475"/>
          </a:xfrm>
          <a:ln/>
        </p:spPr>
        <p:txBody>
          <a:bodyPr/>
          <a:lstStyle>
            <a:lvl1pPr>
              <a:defRPr sz="900">
                <a:solidFill>
                  <a:schemeClr val="bg1">
                    <a:lumMod val="50000"/>
                  </a:schemeClr>
                </a:solidFill>
                <a:latin typeface="Century Gothic" pitchFamily="34" charset="0"/>
              </a:defRPr>
            </a:lvl1pPr>
          </a:lstStyle>
          <a:p>
            <a:fld id="{9DB9C31B-1F91-452B-81D8-DDD137358BBE}" type="slidenum">
              <a:rPr lang="zh-CN" altLang="en-US" smtClean="0">
                <a:solidFill>
                  <a:prstClr val="white">
                    <a:lumMod val="50000"/>
                  </a:prstClr>
                </a:solidFill>
              </a:rPr>
              <a:pPr/>
              <a:t>‹#›</a:t>
            </a:fld>
            <a:endParaRPr lang="en-US" altLang="zh-CN" dirty="0">
              <a:solidFill>
                <a:prstClr val="white">
                  <a:lumMod val="50000"/>
                </a:prstClr>
              </a:solidFill>
            </a:endParaRPr>
          </a:p>
        </p:txBody>
      </p:sp>
      <p:pic>
        <p:nvPicPr>
          <p:cNvPr id="8" name="Picture 7" descr="ncsg_knocked-out.jpg"/>
          <p:cNvPicPr>
            <a:picLocks noChangeAspect="1"/>
          </p:cNvPicPr>
          <p:nvPr userDrawn="1"/>
        </p:nvPicPr>
        <p:blipFill>
          <a:blip r:embed="rId2" cstate="print"/>
          <a:stretch>
            <a:fillRect/>
          </a:stretch>
        </p:blipFill>
        <p:spPr>
          <a:xfrm>
            <a:off x="68240" y="481037"/>
            <a:ext cx="1028700" cy="1051560"/>
          </a:xfrm>
          <a:prstGeom prst="rect">
            <a:avLst/>
          </a:prstGeom>
        </p:spPr>
      </p:pic>
    </p:spTree>
    <p:extLst>
      <p:ext uri="{BB962C8B-B14F-4D97-AF65-F5344CB8AC3E}">
        <p14:creationId xmlns:p14="http://schemas.microsoft.com/office/powerpoint/2010/main" val="8411166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5" name="Slide Number Placeholder 3"/>
          <p:cNvSpPr txBox="1">
            <a:spLocks/>
          </p:cNvSpPr>
          <p:nvPr userDrawn="1"/>
        </p:nvSpPr>
        <p:spPr bwMode="white">
          <a:xfrm>
            <a:off x="4494283" y="6488113"/>
            <a:ext cx="157094" cy="153888"/>
          </a:xfrm>
          <a:prstGeom prst="rect">
            <a:avLst/>
          </a:prstGeom>
          <a:noFill/>
          <a:ln w="9525">
            <a:noFill/>
            <a:miter lim="800000"/>
            <a:headEnd/>
            <a:tailEnd/>
          </a:ln>
          <a:effectLst/>
        </p:spPr>
        <p:txBody>
          <a:bodyPr wrap="none" lIns="0" tIns="0" rIns="0" bIns="0">
            <a:spAutoFit/>
          </a:bodyPr>
          <a:lstStyle>
            <a:lvl1pPr>
              <a:defRPr/>
            </a:lvl1pPr>
          </a:lstStyle>
          <a:p>
            <a:pPr algn="r" defTabSz="912813" eaLnBrk="0" fontAlgn="base" hangingPunct="0">
              <a:spcBef>
                <a:spcPct val="0"/>
              </a:spcBef>
              <a:spcAft>
                <a:spcPct val="0"/>
              </a:spcAft>
              <a:defRPr/>
            </a:pPr>
            <a:fld id="{AFF22573-0454-40A8-BC45-A902BA4D4DE7}" type="slidenum">
              <a:rPr kumimoji="1" lang="en-US" sz="1000" smtClean="0">
                <a:solidFill>
                  <a:srgbClr val="E6E6E6"/>
                </a:solidFill>
                <a:latin typeface="Arial" charset="0"/>
                <a:ea typeface="ＭＳ Ｐゴシック" pitchFamily="-110" charset="-128"/>
              </a:rPr>
              <a:pPr algn="r" defTabSz="912813" eaLnBrk="0" fontAlgn="base" hangingPunct="0">
                <a:spcBef>
                  <a:spcPct val="0"/>
                </a:spcBef>
                <a:spcAft>
                  <a:spcPct val="0"/>
                </a:spcAft>
                <a:defRPr/>
              </a:pPr>
              <a:t>‹#›</a:t>
            </a:fld>
            <a:endParaRPr kumimoji="1" lang="en-US" sz="1000" dirty="0">
              <a:solidFill>
                <a:srgbClr val="E6E6E6"/>
              </a:solidFill>
              <a:latin typeface="Arial" charset="0"/>
              <a:ea typeface="ＭＳ Ｐゴシック" pitchFamily="-110" charset="-128"/>
            </a:endParaRPr>
          </a:p>
        </p:txBody>
      </p:sp>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4"/>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p:txBody>
          <a:bodyPr/>
          <a:lstStyle>
            <a:lvl1pPr>
              <a:defRPr/>
            </a:lvl1pPr>
          </a:lstStyle>
          <a:p>
            <a:pPr>
              <a:defRPr/>
            </a:pPr>
            <a:endParaRPr lang="en-US">
              <a:solidFill>
                <a:prstClr val="white">
                  <a:lumMod val="50000"/>
                </a:prstClr>
              </a:solidFill>
            </a:endParaRPr>
          </a:p>
        </p:txBody>
      </p:sp>
      <p:sp>
        <p:nvSpPr>
          <p:cNvPr id="7" name="Footer Placeholder 5"/>
          <p:cNvSpPr>
            <a:spLocks noGrp="1"/>
          </p:cNvSpPr>
          <p:nvPr>
            <p:ph type="ftr" sz="quarter" idx="11"/>
          </p:nvPr>
        </p:nvSpPr>
        <p:spPr/>
        <p:txBody>
          <a:bodyPr/>
          <a:lstStyle>
            <a:lvl1pPr>
              <a:defRPr/>
            </a:lvl1pPr>
          </a:lstStyle>
          <a:p>
            <a:pPr>
              <a:defRPr/>
            </a:pPr>
            <a:endParaRPr lang="en-US">
              <a:solidFill>
                <a:prstClr val="white">
                  <a:lumMod val="50000"/>
                </a:prstClr>
              </a:solidFill>
            </a:endParaRPr>
          </a:p>
        </p:txBody>
      </p:sp>
      <p:sp>
        <p:nvSpPr>
          <p:cNvPr id="8" name="Slide Number Placeholder 6"/>
          <p:cNvSpPr>
            <a:spLocks noGrp="1"/>
          </p:cNvSpPr>
          <p:nvPr>
            <p:ph type="sldNum" sz="quarter" idx="12"/>
          </p:nvPr>
        </p:nvSpPr>
        <p:spPr>
          <a:xfrm>
            <a:off x="6553200" y="6245225"/>
            <a:ext cx="2133600" cy="476250"/>
          </a:xfrm>
          <a:prstGeom prst="rect">
            <a:avLst/>
          </a:prstGeom>
        </p:spPr>
        <p:txBody>
          <a:bodyPr/>
          <a:lstStyle>
            <a:lvl1pPr>
              <a:defRPr>
                <a:latin typeface="Arial" pitchFamily="34" charset="0"/>
                <a:cs typeface="Arial" pitchFamily="34" charset="0"/>
              </a:defRPr>
            </a:lvl1pPr>
          </a:lstStyle>
          <a:p>
            <a:pPr>
              <a:defRPr/>
            </a:pPr>
            <a:fld id="{A7C02967-6D63-4ECE-A6C8-806A9858424F}" type="slidenum">
              <a:rPr lang="en-US">
                <a:solidFill>
                  <a:prstClr val="white">
                    <a:lumMod val="50000"/>
                  </a:prstClr>
                </a:solidFill>
              </a:rPr>
              <a:pPr>
                <a:defRPr/>
              </a:pPr>
              <a:t>‹#›</a:t>
            </a:fld>
            <a:endParaRPr lang="en-US" dirty="0">
              <a:solidFill>
                <a:prstClr val="white">
                  <a:lumMod val="50000"/>
                </a:prstClr>
              </a:solidFill>
            </a:endParaRPr>
          </a:p>
        </p:txBody>
      </p:sp>
    </p:spTree>
    <p:extLst>
      <p:ext uri="{BB962C8B-B14F-4D97-AF65-F5344CB8AC3E}">
        <p14:creationId xmlns:p14="http://schemas.microsoft.com/office/powerpoint/2010/main" val="914323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4"/>
          <p:cNvSpPr>
            <a:spLocks noGrp="1"/>
          </p:cNvSpPr>
          <p:nvPr>
            <p:ph type="sldNum" sz="quarter" idx="4"/>
          </p:nvPr>
        </p:nvSpPr>
        <p:spPr>
          <a:xfrm>
            <a:off x="6553200" y="6356374"/>
            <a:ext cx="2133600" cy="365125"/>
          </a:xfrm>
          <a:prstGeom prst="rect">
            <a:avLst/>
          </a:prstGeom>
        </p:spPr>
        <p:txBody>
          <a:bodyPr vert="horz" lIns="91440" tIns="45720" rIns="91440" bIns="45720" rtlCol="0" anchor="ctr"/>
          <a:lstStyle>
            <a:lvl1pPr algn="r">
              <a:defRPr sz="1200">
                <a:solidFill>
                  <a:schemeClr val="tx1"/>
                </a:solidFill>
              </a:defRPr>
            </a:lvl1pPr>
          </a:lstStyle>
          <a:p>
            <a:fld id="{A1F6039C-9186-C543-B212-8863D4EEB2AE}"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26714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19203"/>
            <a:ext cx="4038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19200"/>
            <a:ext cx="4038600" cy="23764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748093"/>
            <a:ext cx="4038600" cy="2378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286272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7" name="Rectangle 6"/>
          <p:cNvSpPr/>
          <p:nvPr userDrawn="1"/>
        </p:nvSpPr>
        <p:spPr>
          <a:xfrm>
            <a:off x="2" y="-1"/>
            <a:ext cx="9144003" cy="438151"/>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73266" tIns="36633" rIns="73266" bIns="36633" rtlCol="0" anchor="ctr"/>
          <a:lstStyle/>
          <a:p>
            <a:pPr algn="ctr" eaLnBrk="0" fontAlgn="base" hangingPunct="0">
              <a:spcBef>
                <a:spcPct val="0"/>
              </a:spcBef>
              <a:spcAft>
                <a:spcPct val="0"/>
              </a:spcAft>
            </a:pPr>
            <a:endParaRPr kumimoji="1" lang="en-US" sz="2100">
              <a:solidFill>
                <a:prstClr val="white"/>
              </a:solidFill>
            </a:endParaRPr>
          </a:p>
        </p:txBody>
      </p:sp>
      <p:sp>
        <p:nvSpPr>
          <p:cNvPr id="3" name="Content Placeholder 2"/>
          <p:cNvSpPr>
            <a:spLocks noGrp="1"/>
          </p:cNvSpPr>
          <p:nvPr>
            <p:ph idx="1"/>
          </p:nvPr>
        </p:nvSpPr>
        <p:spPr>
          <a:xfrm>
            <a:off x="457200" y="1016001"/>
            <a:ext cx="8229600" cy="5346701"/>
          </a:xfrm>
        </p:spPr>
        <p:txBody>
          <a:bodyPr>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457200" y="6477024"/>
            <a:ext cx="2133600" cy="244475"/>
          </a:xfrm>
          <a:ln/>
        </p:spPr>
        <p:txBody>
          <a:bodyPr/>
          <a:lstStyle>
            <a:lvl1pPr>
              <a:defRPr sz="800">
                <a:solidFill>
                  <a:schemeClr val="bg1">
                    <a:lumMod val="50000"/>
                  </a:schemeClr>
                </a:solidFill>
                <a:latin typeface="Century Gothic" pitchFamily="34" charset="0"/>
              </a:defRPr>
            </a:lvl1pPr>
          </a:lstStyle>
          <a:p>
            <a:fld id="{FE5A08F0-860D-407E-9F16-174E081C120F}" type="datetime1">
              <a:rPr lang="zh-CN" altLang="en-US" smtClean="0">
                <a:solidFill>
                  <a:prstClr val="white">
                    <a:lumMod val="50000"/>
                  </a:prstClr>
                </a:solidFill>
              </a:rPr>
              <a:pPr/>
              <a:t>2017/7/10</a:t>
            </a:fld>
            <a:endParaRPr lang="en-US" altLang="zh-CN" dirty="0">
              <a:solidFill>
                <a:prstClr val="white">
                  <a:lumMod val="50000"/>
                </a:prstClr>
              </a:solidFill>
            </a:endParaRPr>
          </a:p>
        </p:txBody>
      </p:sp>
      <p:sp>
        <p:nvSpPr>
          <p:cNvPr id="5" name="Rectangle 5"/>
          <p:cNvSpPr>
            <a:spLocks noGrp="1" noChangeArrowheads="1"/>
          </p:cNvSpPr>
          <p:nvPr>
            <p:ph type="ftr" sz="quarter" idx="11"/>
          </p:nvPr>
        </p:nvSpPr>
        <p:spPr>
          <a:xfrm>
            <a:off x="3124200" y="6477024"/>
            <a:ext cx="2895600" cy="244475"/>
          </a:xfrm>
          <a:ln/>
        </p:spPr>
        <p:txBody>
          <a:bodyPr/>
          <a:lstStyle>
            <a:lvl1pPr>
              <a:defRPr sz="800">
                <a:solidFill>
                  <a:schemeClr val="bg1">
                    <a:lumMod val="50000"/>
                  </a:schemeClr>
                </a:solidFill>
                <a:latin typeface="Century Gothic" pitchFamily="34" charset="0"/>
              </a:defRPr>
            </a:lvl1pPr>
          </a:lstStyle>
          <a:p>
            <a:r>
              <a:rPr lang="en-US" altLang="zh-CN" dirty="0" smtClean="0">
                <a:solidFill>
                  <a:prstClr val="white">
                    <a:lumMod val="50000"/>
                  </a:prstClr>
                </a:solidFill>
              </a:rPr>
              <a:t>www.smartgrowth.umd.edu</a:t>
            </a:r>
            <a:endParaRPr lang="zh-CN" altLang="en-US" dirty="0">
              <a:solidFill>
                <a:prstClr val="white">
                  <a:lumMod val="50000"/>
                </a:prstClr>
              </a:solidFill>
            </a:endParaRPr>
          </a:p>
        </p:txBody>
      </p:sp>
      <p:sp>
        <p:nvSpPr>
          <p:cNvPr id="6" name="Rectangle 6"/>
          <p:cNvSpPr>
            <a:spLocks noGrp="1" noChangeArrowheads="1"/>
          </p:cNvSpPr>
          <p:nvPr>
            <p:ph type="sldNum" sz="quarter" idx="12"/>
          </p:nvPr>
        </p:nvSpPr>
        <p:spPr>
          <a:xfrm>
            <a:off x="6553200" y="6477024"/>
            <a:ext cx="2133600" cy="244475"/>
          </a:xfrm>
          <a:ln/>
        </p:spPr>
        <p:txBody>
          <a:bodyPr/>
          <a:lstStyle>
            <a:lvl1pPr>
              <a:defRPr sz="800">
                <a:solidFill>
                  <a:schemeClr val="bg1">
                    <a:lumMod val="50000"/>
                  </a:schemeClr>
                </a:solidFill>
                <a:latin typeface="Century Gothic" pitchFamily="34" charset="0"/>
              </a:defRPr>
            </a:lvl1pPr>
          </a:lstStyle>
          <a:p>
            <a:fld id="{9DB9C31B-1F91-452B-81D8-DDD137358BBE}" type="slidenum">
              <a:rPr lang="zh-CN" altLang="en-US" smtClean="0">
                <a:solidFill>
                  <a:prstClr val="white">
                    <a:lumMod val="50000"/>
                  </a:prstClr>
                </a:solidFill>
              </a:rPr>
              <a:pPr/>
              <a:t>‹#›</a:t>
            </a:fld>
            <a:endParaRPr lang="en-US" altLang="zh-CN" dirty="0">
              <a:solidFill>
                <a:prstClr val="white">
                  <a:lumMod val="50000"/>
                </a:prstClr>
              </a:solidFill>
            </a:endParaRPr>
          </a:p>
        </p:txBody>
      </p:sp>
      <p:pic>
        <p:nvPicPr>
          <p:cNvPr id="8" name="Picture 7" descr="ncsg_knocked-out.jpg"/>
          <p:cNvPicPr>
            <a:picLocks noChangeAspect="1"/>
          </p:cNvPicPr>
          <p:nvPr userDrawn="1"/>
        </p:nvPicPr>
        <p:blipFill rotWithShape="1">
          <a:blip r:embed="rId2" cstate="print"/>
          <a:srcRect t="10628"/>
          <a:stretch/>
        </p:blipFill>
        <p:spPr>
          <a:xfrm>
            <a:off x="68244" y="-1"/>
            <a:ext cx="785813" cy="939799"/>
          </a:xfrm>
          <a:prstGeom prst="rect">
            <a:avLst/>
          </a:prstGeom>
        </p:spPr>
      </p:pic>
    </p:spTree>
    <p:extLst>
      <p:ext uri="{BB962C8B-B14F-4D97-AF65-F5344CB8AC3E}">
        <p14:creationId xmlns:p14="http://schemas.microsoft.com/office/powerpoint/2010/main" val="14704079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A28FB-E744-45DC-936A-EFFFEE67B60A}" type="datetimeFigureOut">
              <a:rPr lang="en-US" smtClean="0">
                <a:solidFill>
                  <a:prstClr val="black">
                    <a:tint val="75000"/>
                  </a:prstClr>
                </a:solidFill>
              </a:rPr>
              <a:pPr/>
              <a:t>7/10/2017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CDA6845-C827-496F-8182-07E987D2C1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6880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8"/>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DA28FB-E744-45DC-936A-EFFFEE67B60A}" type="datetimeFigureOut">
              <a:rPr lang="en-US" smtClean="0">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A6845-C827-496F-8182-07E987D2C1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9109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CB948-0518-4E23-A071-9465BE127586}" type="datetimeFigureOut">
              <a:rPr lang="en-US" smtClean="0"/>
              <a:t>7/10/2017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0676-4A33-4EA4-BFDA-84BE105738A6}" type="slidenum">
              <a:rPr lang="en-US" smtClean="0"/>
              <a:t>‹#›</a:t>
            </a:fld>
            <a:endParaRPr lang="en-US"/>
          </a:p>
        </p:txBody>
      </p:sp>
    </p:spTree>
    <p:extLst>
      <p:ext uri="{BB962C8B-B14F-4D97-AF65-F5344CB8AC3E}">
        <p14:creationId xmlns:p14="http://schemas.microsoft.com/office/powerpoint/2010/main" val="11168519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8048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3651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7" y="458946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93422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6437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75421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82552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31606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8948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131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0448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DCB948-0518-4E23-A071-9465BE127586}" type="datetimeFigureOut">
              <a:rPr lang="en-US" smtClean="0"/>
              <a:t>7/10/2017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B0676-4A33-4EA4-BFDA-84BE105738A6}" type="slidenum">
              <a:rPr lang="en-US" smtClean="0"/>
              <a:t>‹#›</a:t>
            </a:fld>
            <a:endParaRPr lang="en-US"/>
          </a:p>
        </p:txBody>
      </p:sp>
    </p:spTree>
    <p:extLst>
      <p:ext uri="{BB962C8B-B14F-4D97-AF65-F5344CB8AC3E}">
        <p14:creationId xmlns:p14="http://schemas.microsoft.com/office/powerpoint/2010/main" val="25682763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01126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66786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7693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09962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75419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70678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04883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06063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11808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866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DCB948-0518-4E23-A071-9465BE127586}" type="datetimeFigureOut">
              <a:rPr lang="en-US" smtClean="0"/>
              <a:t>7/10/2017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0676-4A33-4EA4-BFDA-84BE105738A6}" type="slidenum">
              <a:rPr lang="en-US" smtClean="0"/>
              <a:t>‹#›</a:t>
            </a:fld>
            <a:endParaRPr lang="en-US"/>
          </a:p>
        </p:txBody>
      </p:sp>
    </p:spTree>
    <p:extLst>
      <p:ext uri="{BB962C8B-B14F-4D97-AF65-F5344CB8AC3E}">
        <p14:creationId xmlns:p14="http://schemas.microsoft.com/office/powerpoint/2010/main" val="2458839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75718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14728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98671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3860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19672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93479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51750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00466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68929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467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DCB948-0518-4E23-A071-9465BE127586}" type="datetimeFigureOut">
              <a:rPr lang="en-US" smtClean="0"/>
              <a:t>7/10/2017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B0676-4A33-4EA4-BFDA-84BE105738A6}" type="slidenum">
              <a:rPr lang="en-US" smtClean="0"/>
              <a:t>‹#›</a:t>
            </a:fld>
            <a:endParaRPr lang="en-US"/>
          </a:p>
        </p:txBody>
      </p:sp>
    </p:spTree>
    <p:extLst>
      <p:ext uri="{BB962C8B-B14F-4D97-AF65-F5344CB8AC3E}">
        <p14:creationId xmlns:p14="http://schemas.microsoft.com/office/powerpoint/2010/main" val="25410108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3633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35803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6122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4824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783139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589060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2831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642678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006021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15503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DCB948-0518-4E23-A071-9465BE127586}" type="datetimeFigureOut">
              <a:rPr lang="en-US" smtClean="0"/>
              <a:t>7/10/2017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B0676-4A33-4EA4-BFDA-84BE105738A6}" type="slidenum">
              <a:rPr lang="en-US" smtClean="0"/>
              <a:t>‹#›</a:t>
            </a:fld>
            <a:endParaRPr lang="en-US"/>
          </a:p>
        </p:txBody>
      </p:sp>
    </p:spTree>
    <p:extLst>
      <p:ext uri="{BB962C8B-B14F-4D97-AF65-F5344CB8AC3E}">
        <p14:creationId xmlns:p14="http://schemas.microsoft.com/office/powerpoint/2010/main" val="36199162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445599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011442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55476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50952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DCB948-0518-4E23-A071-9465BE127586}" type="datetimeFigureOut">
              <a:rPr lang="en-US" smtClean="0"/>
              <a:t>7/10/2017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B0676-4A33-4EA4-BFDA-84BE105738A6}" type="slidenum">
              <a:rPr lang="en-US" smtClean="0"/>
              <a:t>‹#›</a:t>
            </a:fld>
            <a:endParaRPr lang="en-US"/>
          </a:p>
        </p:txBody>
      </p:sp>
    </p:spTree>
    <p:extLst>
      <p:ext uri="{BB962C8B-B14F-4D97-AF65-F5344CB8AC3E}">
        <p14:creationId xmlns:p14="http://schemas.microsoft.com/office/powerpoint/2010/main" val="345585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DCB948-0518-4E23-A071-9465BE127586}" type="datetimeFigureOut">
              <a:rPr lang="en-US" smtClean="0"/>
              <a:t>7/10/2017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0676-4A33-4EA4-BFDA-84BE105738A6}" type="slidenum">
              <a:rPr lang="en-US" smtClean="0"/>
              <a:t>‹#›</a:t>
            </a:fld>
            <a:endParaRPr lang="en-US"/>
          </a:p>
        </p:txBody>
      </p:sp>
    </p:spTree>
    <p:extLst>
      <p:ext uri="{BB962C8B-B14F-4D97-AF65-F5344CB8AC3E}">
        <p14:creationId xmlns:p14="http://schemas.microsoft.com/office/powerpoint/2010/main" val="449708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DCB948-0518-4E23-A071-9465BE127586}" type="datetimeFigureOut">
              <a:rPr lang="en-US" smtClean="0"/>
              <a:t>7/10/2017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B0676-4A33-4EA4-BFDA-84BE105738A6}" type="slidenum">
              <a:rPr lang="en-US" smtClean="0"/>
              <a:t>‹#›</a:t>
            </a:fld>
            <a:endParaRPr lang="en-US"/>
          </a:p>
        </p:txBody>
      </p:sp>
    </p:spTree>
    <p:extLst>
      <p:ext uri="{BB962C8B-B14F-4D97-AF65-F5344CB8AC3E}">
        <p14:creationId xmlns:p14="http://schemas.microsoft.com/office/powerpoint/2010/main" val="335814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6.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DCB948-0518-4E23-A071-9465BE127586}" type="datetimeFigureOut">
              <a:rPr lang="en-US" smtClean="0"/>
              <a:t>7/10/2017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B0676-4A33-4EA4-BFDA-84BE105738A6}" type="slidenum">
              <a:rPr lang="en-US" smtClean="0"/>
              <a:t>‹#›</a:t>
            </a:fld>
            <a:endParaRPr lang="en-US"/>
          </a:p>
        </p:txBody>
      </p:sp>
    </p:spTree>
    <p:extLst>
      <p:ext uri="{BB962C8B-B14F-4D97-AF65-F5344CB8AC3E}">
        <p14:creationId xmlns:p14="http://schemas.microsoft.com/office/powerpoint/2010/main" val="3399873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p:nvSpPr>
        <p:spPr>
          <a:xfrm>
            <a:off x="5" y="2"/>
            <a:ext cx="9144001" cy="103315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82058" tIns="41029" rIns="82058" bIns="41029" rtlCol="0" anchor="ctr"/>
          <a:lstStyle/>
          <a:p>
            <a:pPr algn="ctr" eaLnBrk="0" fontAlgn="base" hangingPunct="0">
              <a:spcBef>
                <a:spcPct val="0"/>
              </a:spcBef>
              <a:spcAft>
                <a:spcPct val="0"/>
              </a:spcAft>
            </a:pPr>
            <a:endParaRPr kumimoji="1" lang="en-US" sz="2100">
              <a:solidFill>
                <a:prstClr val="white"/>
              </a:solidFill>
            </a:endParaRPr>
          </a:p>
        </p:txBody>
      </p:sp>
      <p:pic>
        <p:nvPicPr>
          <p:cNvPr id="14" name="Picture 13" descr="ncsg_knocked-out.jpg"/>
          <p:cNvPicPr>
            <a:picLocks noChangeAspect="1"/>
          </p:cNvPicPr>
          <p:nvPr/>
        </p:nvPicPr>
        <p:blipFill>
          <a:blip r:embed="rId10" cstate="print"/>
          <a:stretch>
            <a:fillRect/>
          </a:stretch>
        </p:blipFill>
        <p:spPr>
          <a:xfrm>
            <a:off x="68240" y="481037"/>
            <a:ext cx="1028700" cy="1051560"/>
          </a:xfrm>
          <a:prstGeom prst="rect">
            <a:avLst/>
          </a:prstGeom>
        </p:spPr>
      </p:pic>
      <p:sp>
        <p:nvSpPr>
          <p:cNvPr id="9218" name="Rectangle 2"/>
          <p:cNvSpPr>
            <a:spLocks noGrp="1" noChangeArrowheads="1"/>
          </p:cNvSpPr>
          <p:nvPr>
            <p:ph type="title"/>
          </p:nvPr>
        </p:nvSpPr>
        <p:spPr bwMode="auto">
          <a:xfrm>
            <a:off x="1096941" y="3"/>
            <a:ext cx="8047060" cy="1033153"/>
          </a:xfrm>
          <a:prstGeom prst="rect">
            <a:avLst/>
          </a:prstGeom>
          <a:noFill/>
          <a:ln w="9525">
            <a:noFill/>
            <a:miter lim="800000"/>
            <a:headEnd/>
            <a:tailEnd/>
          </a:ln>
        </p:spPr>
        <p:txBody>
          <a:bodyPr vert="horz" wrap="square" lIns="82058" tIns="41029" rIns="82058" bIns="41029" numCol="1" anchor="ctr" anchorCtr="0" compatLnSpc="1">
            <a:prstTxWarp prst="textNoShape">
              <a:avLst/>
            </a:prstTxWarp>
          </a:bodyPr>
          <a:lstStyle/>
          <a:p>
            <a:pPr lvl="0"/>
            <a:r>
              <a:rPr lang="en-US" altLang="zh-CN" smtClean="0"/>
              <a:t>Click to edit Master title style</a:t>
            </a:r>
            <a:endParaRPr lang="en-US" altLang="zh-CN" dirty="0" smtClean="0"/>
          </a:p>
        </p:txBody>
      </p:sp>
      <p:sp>
        <p:nvSpPr>
          <p:cNvPr id="9219" name="Rectangle 3"/>
          <p:cNvSpPr>
            <a:spLocks noGrp="1" noChangeArrowheads="1"/>
          </p:cNvSpPr>
          <p:nvPr>
            <p:ph type="body" idx="1"/>
          </p:nvPr>
        </p:nvSpPr>
        <p:spPr bwMode="auto">
          <a:xfrm>
            <a:off x="457200" y="1600205"/>
            <a:ext cx="8229600" cy="4791075"/>
          </a:xfrm>
          <a:prstGeom prst="rect">
            <a:avLst/>
          </a:prstGeom>
          <a:noFill/>
          <a:ln w="9525">
            <a:noFill/>
            <a:miter lim="800000"/>
            <a:headEnd/>
            <a:tailEnd/>
          </a:ln>
        </p:spPr>
        <p:txBody>
          <a:bodyPr vert="horz" wrap="square" lIns="82058" tIns="41029" rIns="82058" bIns="41029"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ltLang="zh-CN" dirty="0" smtClean="0"/>
          </a:p>
        </p:txBody>
      </p:sp>
      <p:sp>
        <p:nvSpPr>
          <p:cNvPr id="1149956" name="Rectangle 4"/>
          <p:cNvSpPr>
            <a:spLocks noGrp="1" noChangeArrowheads="1"/>
          </p:cNvSpPr>
          <p:nvPr>
            <p:ph type="dt" sz="half" idx="2"/>
          </p:nvPr>
        </p:nvSpPr>
        <p:spPr bwMode="auto">
          <a:xfrm>
            <a:off x="457200" y="6477024"/>
            <a:ext cx="2133600" cy="244475"/>
          </a:xfrm>
          <a:prstGeom prst="rect">
            <a:avLst/>
          </a:prstGeom>
          <a:noFill/>
          <a:ln w="9525">
            <a:noFill/>
            <a:miter lim="800000"/>
            <a:headEnd/>
            <a:tailEnd/>
          </a:ln>
          <a:effectLst/>
        </p:spPr>
        <p:txBody>
          <a:bodyPr vert="horz" wrap="square" lIns="82058" tIns="41029" rIns="82058" bIns="41029" numCol="1" anchor="t" anchorCtr="0" compatLnSpc="1">
            <a:prstTxWarp prst="textNoShape">
              <a:avLst/>
            </a:prstTxWarp>
          </a:bodyPr>
          <a:lstStyle>
            <a:lvl1pPr>
              <a:defRPr sz="900">
                <a:solidFill>
                  <a:schemeClr val="bg1">
                    <a:lumMod val="50000"/>
                  </a:schemeClr>
                </a:solidFill>
                <a:latin typeface="Century Gothic" pitchFamily="34" charset="0"/>
                <a:ea typeface="宋体" pitchFamily="2" charset="-122"/>
              </a:defRPr>
            </a:lvl1pPr>
          </a:lstStyle>
          <a:p>
            <a:pPr eaLnBrk="0" fontAlgn="base" hangingPunct="0">
              <a:spcBef>
                <a:spcPct val="0"/>
              </a:spcBef>
              <a:spcAft>
                <a:spcPct val="0"/>
              </a:spcAft>
            </a:pPr>
            <a:fld id="{625BA2D9-6DD1-49AF-86CE-88FED2140741}" type="datetime1">
              <a:rPr kumimoji="1" lang="zh-CN" altLang="en-US" smtClean="0">
                <a:solidFill>
                  <a:prstClr val="white">
                    <a:lumMod val="50000"/>
                  </a:prstClr>
                </a:solidFill>
              </a:rPr>
              <a:pPr eaLnBrk="0" fontAlgn="base" hangingPunct="0">
                <a:spcBef>
                  <a:spcPct val="0"/>
                </a:spcBef>
                <a:spcAft>
                  <a:spcPct val="0"/>
                </a:spcAft>
              </a:pPr>
              <a:t>2017/7/10</a:t>
            </a:fld>
            <a:endParaRPr kumimoji="1" lang="en-US" altLang="zh-CN">
              <a:solidFill>
                <a:prstClr val="white">
                  <a:lumMod val="50000"/>
                </a:prstClr>
              </a:solidFill>
            </a:endParaRPr>
          </a:p>
        </p:txBody>
      </p:sp>
      <p:sp>
        <p:nvSpPr>
          <p:cNvPr id="1149957" name="Rectangle 5"/>
          <p:cNvSpPr>
            <a:spLocks noGrp="1" noChangeArrowheads="1"/>
          </p:cNvSpPr>
          <p:nvPr>
            <p:ph type="ftr" sz="quarter" idx="3"/>
          </p:nvPr>
        </p:nvSpPr>
        <p:spPr bwMode="auto">
          <a:xfrm>
            <a:off x="3124200" y="6477024"/>
            <a:ext cx="2895600" cy="244475"/>
          </a:xfrm>
          <a:prstGeom prst="rect">
            <a:avLst/>
          </a:prstGeom>
          <a:noFill/>
          <a:ln w="9525">
            <a:noFill/>
            <a:miter lim="800000"/>
            <a:headEnd/>
            <a:tailEnd/>
          </a:ln>
          <a:effectLst/>
        </p:spPr>
        <p:txBody>
          <a:bodyPr vert="horz" wrap="square" lIns="82058" tIns="41029" rIns="82058" bIns="41029" numCol="1" anchor="t" anchorCtr="0" compatLnSpc="1">
            <a:prstTxWarp prst="textNoShape">
              <a:avLst/>
            </a:prstTxWarp>
          </a:bodyPr>
          <a:lstStyle>
            <a:lvl1pPr algn="ctr">
              <a:defRPr sz="900">
                <a:solidFill>
                  <a:schemeClr val="bg1">
                    <a:lumMod val="50000"/>
                  </a:schemeClr>
                </a:solidFill>
                <a:latin typeface="Century Gothic" pitchFamily="34" charset="0"/>
                <a:ea typeface="宋体" pitchFamily="2" charset="-122"/>
              </a:defRPr>
            </a:lvl1pPr>
          </a:lstStyle>
          <a:p>
            <a:pPr eaLnBrk="0" fontAlgn="base" hangingPunct="0">
              <a:spcBef>
                <a:spcPct val="0"/>
              </a:spcBef>
              <a:spcAft>
                <a:spcPct val="0"/>
              </a:spcAft>
            </a:pPr>
            <a:r>
              <a:rPr kumimoji="1" lang="en-US" altLang="zh-CN" dirty="0" smtClean="0">
                <a:solidFill>
                  <a:prstClr val="white">
                    <a:lumMod val="50000"/>
                  </a:prstClr>
                </a:solidFill>
              </a:rPr>
              <a:t>www.smartgrowth.umd.edu</a:t>
            </a:r>
            <a:endParaRPr kumimoji="1" lang="zh-CN" altLang="en-US" dirty="0">
              <a:solidFill>
                <a:prstClr val="white">
                  <a:lumMod val="50000"/>
                </a:prstClr>
              </a:solidFill>
            </a:endParaRPr>
          </a:p>
        </p:txBody>
      </p:sp>
      <p:sp>
        <p:nvSpPr>
          <p:cNvPr id="1149958" name="Rectangle 6"/>
          <p:cNvSpPr>
            <a:spLocks noGrp="1" noChangeArrowheads="1"/>
          </p:cNvSpPr>
          <p:nvPr>
            <p:ph type="sldNum" sz="quarter" idx="4"/>
          </p:nvPr>
        </p:nvSpPr>
        <p:spPr bwMode="auto">
          <a:xfrm>
            <a:off x="6553200" y="6477024"/>
            <a:ext cx="2133600" cy="244475"/>
          </a:xfrm>
          <a:prstGeom prst="rect">
            <a:avLst/>
          </a:prstGeom>
          <a:noFill/>
          <a:ln w="9525">
            <a:noFill/>
            <a:miter lim="800000"/>
            <a:headEnd/>
            <a:tailEnd/>
          </a:ln>
          <a:effectLst/>
        </p:spPr>
        <p:txBody>
          <a:bodyPr vert="horz" wrap="square" lIns="82058" tIns="41029" rIns="82058" bIns="41029" numCol="1" anchor="t" anchorCtr="0" compatLnSpc="1">
            <a:prstTxWarp prst="textNoShape">
              <a:avLst/>
            </a:prstTxWarp>
          </a:bodyPr>
          <a:lstStyle>
            <a:lvl1pPr algn="r">
              <a:defRPr sz="900">
                <a:solidFill>
                  <a:schemeClr val="bg1">
                    <a:lumMod val="50000"/>
                  </a:schemeClr>
                </a:solidFill>
                <a:latin typeface="Century Gothic" pitchFamily="34" charset="0"/>
                <a:ea typeface="宋体" pitchFamily="2" charset="-122"/>
              </a:defRPr>
            </a:lvl1pPr>
          </a:lstStyle>
          <a:p>
            <a:pPr eaLnBrk="0" fontAlgn="base" hangingPunct="0">
              <a:spcBef>
                <a:spcPct val="0"/>
              </a:spcBef>
              <a:spcAft>
                <a:spcPct val="0"/>
              </a:spcAft>
            </a:pPr>
            <a:fld id="{30F7FCC3-77E8-4A5C-8BC7-47580C82D4F6}" type="slidenum">
              <a:rPr kumimoji="1" lang="zh-CN" altLang="en-US" smtClean="0">
                <a:solidFill>
                  <a:prstClr val="white">
                    <a:lumMod val="50000"/>
                  </a:prstClr>
                </a:solidFill>
              </a:rPr>
              <a:pPr eaLnBrk="0" fontAlgn="base" hangingPunct="0">
                <a:spcBef>
                  <a:spcPct val="0"/>
                </a:spcBef>
                <a:spcAft>
                  <a:spcPct val="0"/>
                </a:spcAft>
              </a:pPr>
              <a:t>‹#›</a:t>
            </a:fld>
            <a:endParaRPr kumimoji="1" lang="en-US" altLang="zh-CN">
              <a:solidFill>
                <a:prstClr val="white">
                  <a:lumMod val="50000"/>
                </a:prstClr>
              </a:solidFill>
            </a:endParaRPr>
          </a:p>
        </p:txBody>
      </p:sp>
    </p:spTree>
    <p:extLst>
      <p:ext uri="{BB962C8B-B14F-4D97-AF65-F5344CB8AC3E}">
        <p14:creationId xmlns:p14="http://schemas.microsoft.com/office/powerpoint/2010/main" val="3719540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53" r:id="rId7"/>
    <p:sldLayoutId id="2147483754" r:id="rId8"/>
  </p:sldLayoutIdLst>
  <p:timing>
    <p:tnLst>
      <p:par>
        <p:cTn id="1" dur="indefinite" restart="never" nodeType="tmRoot"/>
      </p:par>
    </p:tnLst>
  </p:timing>
  <p:txStyles>
    <p:titleStyle>
      <a:lvl1pPr algn="ctr" rtl="0" eaLnBrk="1" fontAlgn="base" hangingPunct="1">
        <a:spcBef>
          <a:spcPct val="0"/>
        </a:spcBef>
        <a:spcAft>
          <a:spcPct val="0"/>
        </a:spcAft>
        <a:defRPr sz="3900">
          <a:solidFill>
            <a:schemeClr val="bg1"/>
          </a:solidFill>
          <a:latin typeface="+mj-lt"/>
          <a:ea typeface="ＭＳ Ｐゴシック" pitchFamily="34" charset="-128"/>
          <a:cs typeface="+mj-cs"/>
        </a:defRPr>
      </a:lvl1pPr>
      <a:lvl2pPr algn="ctr" rtl="0" eaLnBrk="1" fontAlgn="base" hangingPunct="1">
        <a:spcBef>
          <a:spcPct val="0"/>
        </a:spcBef>
        <a:spcAft>
          <a:spcPct val="0"/>
        </a:spcAft>
        <a:defRPr sz="3900">
          <a:solidFill>
            <a:schemeClr val="tx2"/>
          </a:solidFill>
          <a:latin typeface="Arial" charset="0"/>
          <a:ea typeface="ＭＳ Ｐゴシック" pitchFamily="34" charset="-128"/>
        </a:defRPr>
      </a:lvl2pPr>
      <a:lvl3pPr algn="ctr" rtl="0" eaLnBrk="1" fontAlgn="base" hangingPunct="1">
        <a:spcBef>
          <a:spcPct val="0"/>
        </a:spcBef>
        <a:spcAft>
          <a:spcPct val="0"/>
        </a:spcAft>
        <a:defRPr sz="3900">
          <a:solidFill>
            <a:schemeClr val="tx2"/>
          </a:solidFill>
          <a:latin typeface="Arial" charset="0"/>
          <a:ea typeface="ＭＳ Ｐゴシック" pitchFamily="34" charset="-128"/>
        </a:defRPr>
      </a:lvl3pPr>
      <a:lvl4pPr algn="ctr" rtl="0" eaLnBrk="1" fontAlgn="base" hangingPunct="1">
        <a:spcBef>
          <a:spcPct val="0"/>
        </a:spcBef>
        <a:spcAft>
          <a:spcPct val="0"/>
        </a:spcAft>
        <a:defRPr sz="3900">
          <a:solidFill>
            <a:schemeClr val="tx2"/>
          </a:solidFill>
          <a:latin typeface="Arial" charset="0"/>
          <a:ea typeface="ＭＳ Ｐゴシック" pitchFamily="34" charset="-128"/>
        </a:defRPr>
      </a:lvl4pPr>
      <a:lvl5pPr algn="ctr" rtl="0" eaLnBrk="1" fontAlgn="base" hangingPunct="1">
        <a:spcBef>
          <a:spcPct val="0"/>
        </a:spcBef>
        <a:spcAft>
          <a:spcPct val="0"/>
        </a:spcAft>
        <a:defRPr sz="3900">
          <a:solidFill>
            <a:schemeClr val="tx2"/>
          </a:solidFill>
          <a:latin typeface="Arial" charset="0"/>
          <a:ea typeface="ＭＳ Ｐゴシック" pitchFamily="34" charset="-128"/>
        </a:defRPr>
      </a:lvl5pPr>
      <a:lvl6pPr marL="410291" algn="ctr" rtl="0" eaLnBrk="1" fontAlgn="base" hangingPunct="1">
        <a:spcBef>
          <a:spcPct val="0"/>
        </a:spcBef>
        <a:spcAft>
          <a:spcPct val="0"/>
        </a:spcAft>
        <a:defRPr sz="3900">
          <a:solidFill>
            <a:schemeClr val="tx2"/>
          </a:solidFill>
          <a:latin typeface="Arial" charset="0"/>
        </a:defRPr>
      </a:lvl6pPr>
      <a:lvl7pPr marL="820583" algn="ctr" rtl="0" eaLnBrk="1" fontAlgn="base" hangingPunct="1">
        <a:spcBef>
          <a:spcPct val="0"/>
        </a:spcBef>
        <a:spcAft>
          <a:spcPct val="0"/>
        </a:spcAft>
        <a:defRPr sz="3900">
          <a:solidFill>
            <a:schemeClr val="tx2"/>
          </a:solidFill>
          <a:latin typeface="Arial" charset="0"/>
        </a:defRPr>
      </a:lvl7pPr>
      <a:lvl8pPr marL="1230873" algn="ctr" rtl="0" eaLnBrk="1" fontAlgn="base" hangingPunct="1">
        <a:spcBef>
          <a:spcPct val="0"/>
        </a:spcBef>
        <a:spcAft>
          <a:spcPct val="0"/>
        </a:spcAft>
        <a:defRPr sz="3900">
          <a:solidFill>
            <a:schemeClr val="tx2"/>
          </a:solidFill>
          <a:latin typeface="Arial" charset="0"/>
        </a:defRPr>
      </a:lvl8pPr>
      <a:lvl9pPr marL="1641165" algn="ctr" rtl="0" eaLnBrk="1" fontAlgn="base" hangingPunct="1">
        <a:spcBef>
          <a:spcPct val="0"/>
        </a:spcBef>
        <a:spcAft>
          <a:spcPct val="0"/>
        </a:spcAft>
        <a:defRPr sz="3900">
          <a:solidFill>
            <a:schemeClr val="tx2"/>
          </a:solidFill>
          <a:latin typeface="Arial" charset="0"/>
        </a:defRPr>
      </a:lvl9pPr>
    </p:titleStyle>
    <p:bodyStyle>
      <a:lvl1pPr marL="307719" indent="-307719" algn="l" rtl="0" eaLnBrk="1" fontAlgn="base" hangingPunct="1">
        <a:spcBef>
          <a:spcPct val="20000"/>
        </a:spcBef>
        <a:spcAft>
          <a:spcPct val="0"/>
        </a:spcAft>
        <a:buChar char="•"/>
        <a:defRPr sz="2900">
          <a:solidFill>
            <a:schemeClr val="tx1"/>
          </a:solidFill>
          <a:latin typeface="+mn-lt"/>
          <a:ea typeface="ＭＳ Ｐゴシック" pitchFamily="34" charset="-128"/>
          <a:cs typeface="+mn-cs"/>
        </a:defRPr>
      </a:lvl1pPr>
      <a:lvl2pPr marL="666723" indent="-256433" algn="l" rtl="0" eaLnBrk="1" fontAlgn="base" hangingPunct="1">
        <a:spcBef>
          <a:spcPct val="20000"/>
        </a:spcBef>
        <a:spcAft>
          <a:spcPct val="0"/>
        </a:spcAft>
        <a:buChar char="–"/>
        <a:defRPr sz="2600">
          <a:solidFill>
            <a:schemeClr val="tx1"/>
          </a:solidFill>
          <a:latin typeface="+mn-lt"/>
          <a:ea typeface="ＭＳ Ｐゴシック" charset="-128"/>
        </a:defRPr>
      </a:lvl2pPr>
      <a:lvl3pPr marL="1025728" indent="-205146" algn="l" rtl="0" eaLnBrk="1" fontAlgn="base" hangingPunct="1">
        <a:spcBef>
          <a:spcPct val="20000"/>
        </a:spcBef>
        <a:spcAft>
          <a:spcPct val="0"/>
        </a:spcAft>
        <a:buChar char="•"/>
        <a:defRPr sz="2100">
          <a:solidFill>
            <a:schemeClr val="tx1"/>
          </a:solidFill>
          <a:latin typeface="+mn-lt"/>
          <a:ea typeface="ＭＳ Ｐゴシック" charset="-128"/>
        </a:defRPr>
      </a:lvl3pPr>
      <a:lvl4pPr marL="1436019" indent="-205146" algn="l" rtl="0" eaLnBrk="1" fontAlgn="base" hangingPunct="1">
        <a:spcBef>
          <a:spcPct val="20000"/>
        </a:spcBef>
        <a:spcAft>
          <a:spcPct val="0"/>
        </a:spcAft>
        <a:buChar char="–"/>
        <a:defRPr sz="1800">
          <a:solidFill>
            <a:schemeClr val="tx1"/>
          </a:solidFill>
          <a:latin typeface="+mn-lt"/>
          <a:ea typeface="ＭＳ Ｐゴシック" charset="-128"/>
        </a:defRPr>
      </a:lvl4pPr>
      <a:lvl5pPr marL="1846311" indent="-205146" algn="l" rtl="0" eaLnBrk="1" fontAlgn="base" hangingPunct="1">
        <a:spcBef>
          <a:spcPct val="20000"/>
        </a:spcBef>
        <a:spcAft>
          <a:spcPct val="0"/>
        </a:spcAft>
        <a:buChar char="»"/>
        <a:defRPr sz="1800">
          <a:solidFill>
            <a:schemeClr val="tx1"/>
          </a:solidFill>
          <a:latin typeface="+mn-lt"/>
          <a:ea typeface="ＭＳ Ｐゴシック" charset="-128"/>
        </a:defRPr>
      </a:lvl5pPr>
      <a:lvl6pPr marL="2256602" indent="-205146" algn="l" rtl="0" eaLnBrk="1" fontAlgn="base" hangingPunct="1">
        <a:spcBef>
          <a:spcPct val="20000"/>
        </a:spcBef>
        <a:spcAft>
          <a:spcPct val="0"/>
        </a:spcAft>
        <a:buChar char="»"/>
        <a:defRPr sz="1800">
          <a:solidFill>
            <a:schemeClr val="tx1"/>
          </a:solidFill>
          <a:latin typeface="+mn-lt"/>
        </a:defRPr>
      </a:lvl6pPr>
      <a:lvl7pPr marL="2666894" indent="-205146" algn="l" rtl="0" eaLnBrk="1" fontAlgn="base" hangingPunct="1">
        <a:spcBef>
          <a:spcPct val="20000"/>
        </a:spcBef>
        <a:spcAft>
          <a:spcPct val="0"/>
        </a:spcAft>
        <a:buChar char="»"/>
        <a:defRPr sz="1800">
          <a:solidFill>
            <a:schemeClr val="tx1"/>
          </a:solidFill>
          <a:latin typeface="+mn-lt"/>
        </a:defRPr>
      </a:lvl7pPr>
      <a:lvl8pPr marL="3077185" indent="-205146" algn="l" rtl="0" eaLnBrk="1" fontAlgn="base" hangingPunct="1">
        <a:spcBef>
          <a:spcPct val="20000"/>
        </a:spcBef>
        <a:spcAft>
          <a:spcPct val="0"/>
        </a:spcAft>
        <a:buChar char="»"/>
        <a:defRPr sz="1800">
          <a:solidFill>
            <a:schemeClr val="tx1"/>
          </a:solidFill>
          <a:latin typeface="+mn-lt"/>
        </a:defRPr>
      </a:lvl8pPr>
      <a:lvl9pPr marL="3487476" indent="-205146" algn="l" rtl="0" eaLnBrk="1" fontAlgn="base" hangingPunct="1">
        <a:spcBef>
          <a:spcPct val="20000"/>
        </a:spcBef>
        <a:spcAft>
          <a:spcPct val="0"/>
        </a:spcAft>
        <a:buChar char="»"/>
        <a:defRPr sz="1800">
          <a:solidFill>
            <a:schemeClr val="tx1"/>
          </a:solidFill>
          <a:latin typeface="+mn-lt"/>
        </a:defRPr>
      </a:lvl9pPr>
    </p:bodyStyle>
    <p:otherStyle>
      <a:defPPr>
        <a:defRPr lang="en-US"/>
      </a:defPPr>
      <a:lvl1pPr marL="0" algn="l" defTabSz="820583" rtl="0" eaLnBrk="1" latinLnBrk="0" hangingPunct="1">
        <a:defRPr sz="1500" kern="1200">
          <a:solidFill>
            <a:schemeClr val="tx1"/>
          </a:solidFill>
          <a:latin typeface="+mn-lt"/>
          <a:ea typeface="+mn-ea"/>
          <a:cs typeface="+mn-cs"/>
        </a:defRPr>
      </a:lvl1pPr>
      <a:lvl2pPr marL="410291" algn="l" defTabSz="820583" rtl="0" eaLnBrk="1" latinLnBrk="0" hangingPunct="1">
        <a:defRPr sz="1500" kern="1200">
          <a:solidFill>
            <a:schemeClr val="tx1"/>
          </a:solidFill>
          <a:latin typeface="+mn-lt"/>
          <a:ea typeface="+mn-ea"/>
          <a:cs typeface="+mn-cs"/>
        </a:defRPr>
      </a:lvl2pPr>
      <a:lvl3pPr marL="820583" algn="l" defTabSz="820583" rtl="0" eaLnBrk="1" latinLnBrk="0" hangingPunct="1">
        <a:defRPr sz="1500" kern="1200">
          <a:solidFill>
            <a:schemeClr val="tx1"/>
          </a:solidFill>
          <a:latin typeface="+mn-lt"/>
          <a:ea typeface="+mn-ea"/>
          <a:cs typeface="+mn-cs"/>
        </a:defRPr>
      </a:lvl3pPr>
      <a:lvl4pPr marL="1230873" algn="l" defTabSz="820583" rtl="0" eaLnBrk="1" latinLnBrk="0" hangingPunct="1">
        <a:defRPr sz="1500" kern="1200">
          <a:solidFill>
            <a:schemeClr val="tx1"/>
          </a:solidFill>
          <a:latin typeface="+mn-lt"/>
          <a:ea typeface="+mn-ea"/>
          <a:cs typeface="+mn-cs"/>
        </a:defRPr>
      </a:lvl4pPr>
      <a:lvl5pPr marL="1641165" algn="l" defTabSz="820583" rtl="0" eaLnBrk="1" latinLnBrk="0" hangingPunct="1">
        <a:defRPr sz="1500" kern="1200">
          <a:solidFill>
            <a:schemeClr val="tx1"/>
          </a:solidFill>
          <a:latin typeface="+mn-lt"/>
          <a:ea typeface="+mn-ea"/>
          <a:cs typeface="+mn-cs"/>
        </a:defRPr>
      </a:lvl5pPr>
      <a:lvl6pPr marL="2051457" algn="l" defTabSz="820583" rtl="0" eaLnBrk="1" latinLnBrk="0" hangingPunct="1">
        <a:defRPr sz="1500" kern="1200">
          <a:solidFill>
            <a:schemeClr val="tx1"/>
          </a:solidFill>
          <a:latin typeface="+mn-lt"/>
          <a:ea typeface="+mn-ea"/>
          <a:cs typeface="+mn-cs"/>
        </a:defRPr>
      </a:lvl6pPr>
      <a:lvl7pPr marL="2461747" algn="l" defTabSz="820583" rtl="0" eaLnBrk="1" latinLnBrk="0" hangingPunct="1">
        <a:defRPr sz="1500" kern="1200">
          <a:solidFill>
            <a:schemeClr val="tx1"/>
          </a:solidFill>
          <a:latin typeface="+mn-lt"/>
          <a:ea typeface="+mn-ea"/>
          <a:cs typeface="+mn-cs"/>
        </a:defRPr>
      </a:lvl7pPr>
      <a:lvl8pPr marL="2872040" algn="l" defTabSz="820583" rtl="0" eaLnBrk="1" latinLnBrk="0" hangingPunct="1">
        <a:defRPr sz="1500" kern="1200">
          <a:solidFill>
            <a:schemeClr val="tx1"/>
          </a:solidFill>
          <a:latin typeface="+mn-lt"/>
          <a:ea typeface="+mn-ea"/>
          <a:cs typeface="+mn-cs"/>
        </a:defRPr>
      </a:lvl8pPr>
      <a:lvl9pPr marL="3282330" algn="l" defTabSz="820583"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F18D8A-3B78-49C7-990D-0A463FA746D8}" type="datetimeFigureOut">
              <a:rPr lang="en-US" smtClean="0">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94C10-F5E7-4DBF-9B5F-E45F4810329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679683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23574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DCB948-0518-4E23-A071-9465BE127586}" type="datetimeFigureOut">
              <a:rPr lang="en-US">
                <a:solidFill>
                  <a:prstClr val="black">
                    <a:tint val="75000"/>
                  </a:prstClr>
                </a:solidFill>
              </a:rPr>
              <a:pPr/>
              <a:t>7/10/2017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B0676-4A33-4EA4-BFDA-84BE105738A6}"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661561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C8C8D8-FE9C-4405-89AE-D39E253405B3}" type="datetimeFigureOut">
              <a:rPr lang="en-US" smtClean="0">
                <a:solidFill>
                  <a:prstClr val="black">
                    <a:tint val="75000"/>
                  </a:prstClr>
                </a:solidFill>
              </a:rPr>
              <a:pPr/>
              <a:t>7/10/2017</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7782FC-64C5-42F7-A078-128BEB1D62D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1924140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4.jp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18.png"/><Relationship Id="rId2" Type="http://schemas.openxmlformats.org/officeDocument/2006/relationships/chart" Target="../charts/chart12.xml"/><Relationship Id="rId1" Type="http://schemas.openxmlformats.org/officeDocument/2006/relationships/slideLayout" Target="../slideLayouts/slideLayout3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13.xml"/><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jpeg"/><Relationship Id="rId7" Type="http://schemas.openxmlformats.org/officeDocument/2006/relationships/image" Target="../media/image21.png"/><Relationship Id="rId2" Type="http://schemas.openxmlformats.org/officeDocument/2006/relationships/image" Target="../media/image28.jpeg"/><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31.jpeg"/><Relationship Id="rId10" Type="http://schemas.openxmlformats.org/officeDocument/2006/relationships/image" Target="../media/image23.png"/><Relationship Id="rId4" Type="http://schemas.openxmlformats.org/officeDocument/2006/relationships/image" Target="../media/image30.jpe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hart" Target="../charts/chart14.xml"/><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hart" Target="../charts/chart17.xml"/><Relationship Id="rId5" Type="http://schemas.openxmlformats.org/officeDocument/2006/relationships/chart" Target="../charts/chart16.xml"/><Relationship Id="rId10" Type="http://schemas.openxmlformats.org/officeDocument/2006/relationships/image" Target="../media/image23.png"/><Relationship Id="rId4" Type="http://schemas.openxmlformats.org/officeDocument/2006/relationships/chart" Target="../charts/chart15.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jpeg"/><Relationship Id="rId2" Type="http://schemas.openxmlformats.org/officeDocument/2006/relationships/chart" Target="../charts/chart18.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5.jpeg"/><Relationship Id="rId2" Type="http://schemas.openxmlformats.org/officeDocument/2006/relationships/chart" Target="../charts/chart19.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18.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34.png"/><Relationship Id="rId2" Type="http://schemas.openxmlformats.org/officeDocument/2006/relationships/chart" Target="../charts/chart20.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chart" Target="../charts/chart2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23.xml"/><Relationship Id="rId7" Type="http://schemas.openxmlformats.org/officeDocument/2006/relationships/image" Target="../media/image17.png"/><Relationship Id="rId2" Type="http://schemas.openxmlformats.org/officeDocument/2006/relationships/chart" Target="../charts/chart22.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chart" Target="../charts/chart1.xml"/><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chart" Target="../charts/chart3.xml"/><Relationship Id="rId10" Type="http://schemas.openxmlformats.org/officeDocument/2006/relationships/image" Target="../media/image11.png"/><Relationship Id="rId4" Type="http://schemas.openxmlformats.org/officeDocument/2006/relationships/chart" Target="../charts/chart2.xml"/><Relationship Id="rId9" Type="http://schemas.openxmlformats.org/officeDocument/2006/relationships/image" Target="../media/image10.png"/><Relationship Id="rId14" Type="http://schemas.openxmlformats.org/officeDocument/2006/relationships/chart" Target="../charts/chart4.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hart" Target="../charts/chart24.xml"/><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hart" Target="../charts/chart27.xml"/><Relationship Id="rId5" Type="http://schemas.openxmlformats.org/officeDocument/2006/relationships/chart" Target="../charts/chart26.xml"/><Relationship Id="rId10" Type="http://schemas.openxmlformats.org/officeDocument/2006/relationships/image" Target="../media/image23.png"/><Relationship Id="rId4" Type="http://schemas.openxmlformats.org/officeDocument/2006/relationships/chart" Target="../charts/chart25.xml"/><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chart" Target="../charts/chart28.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chart" Target="../charts/chart29.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hart" Target="../charts/chart30.xml"/><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hart" Target="../charts/chart33.xml"/><Relationship Id="rId5" Type="http://schemas.openxmlformats.org/officeDocument/2006/relationships/chart" Target="../charts/chart32.xml"/><Relationship Id="rId10" Type="http://schemas.openxmlformats.org/officeDocument/2006/relationships/image" Target="../media/image23.png"/><Relationship Id="rId4" Type="http://schemas.openxmlformats.org/officeDocument/2006/relationships/chart" Target="../charts/chart31.xml"/><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chart" Target="../charts/chart34.xml"/><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35.xml"/><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15.jpeg"/><Relationship Id="rId4" Type="http://schemas.openxmlformats.org/officeDocument/2006/relationships/image" Target="../media/image1.jpe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36.xml"/><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jpe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37.xml"/><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jpe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5.xml"/><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hart" Target="../charts/chart38.xml"/><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15.jpeg"/><Relationship Id="rId4" Type="http://schemas.openxmlformats.org/officeDocument/2006/relationships/image" Target="../media/image1.jpeg"/><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hart" Target="../charts/chart39.xml"/><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chart" Target="../charts/chart42.xml"/><Relationship Id="rId5" Type="http://schemas.openxmlformats.org/officeDocument/2006/relationships/chart" Target="../charts/chart41.xml"/><Relationship Id="rId10" Type="http://schemas.openxmlformats.org/officeDocument/2006/relationships/image" Target="../media/image23.png"/><Relationship Id="rId4" Type="http://schemas.openxmlformats.org/officeDocument/2006/relationships/chart" Target="../charts/chart40.xml"/><Relationship Id="rId9"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43.xml"/><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44.xml"/><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45.xml"/><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hart" Target="../charts/chart46.xml"/><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hart" Target="../charts/chart49.xml"/><Relationship Id="rId5" Type="http://schemas.openxmlformats.org/officeDocument/2006/relationships/chart" Target="../charts/chart48.xml"/><Relationship Id="rId10" Type="http://schemas.openxmlformats.org/officeDocument/2006/relationships/image" Target="../media/image23.png"/><Relationship Id="rId4" Type="http://schemas.openxmlformats.org/officeDocument/2006/relationships/chart" Target="../charts/chart47.xml"/><Relationship Id="rId9"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1.jpe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50.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chart" Target="../charts/chart51.xml"/><Relationship Id="rId4" Type="http://schemas.openxmlformats.org/officeDocument/2006/relationships/image" Target="../media/image15.jpe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1.png"/><Relationship Id="rId7" Type="http://schemas.openxmlformats.org/officeDocument/2006/relationships/image" Target="../media/image15.jpeg"/><Relationship Id="rId2" Type="http://schemas.openxmlformats.org/officeDocument/2006/relationships/image" Target="../media/image20.jpe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7.jpeg"/><Relationship Id="rId5" Type="http://schemas.openxmlformats.org/officeDocument/2006/relationships/image" Target="../media/image18.png"/><Relationship Id="rId10" Type="http://schemas.openxmlformats.org/officeDocument/2006/relationships/image" Target="../media/image26.jpeg"/><Relationship Id="rId4" Type="http://schemas.openxmlformats.org/officeDocument/2006/relationships/image" Target="../media/image22.pn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5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5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chart" Target="../charts/chart7.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hart" Target="../charts/chart8.xml"/><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hart" Target="../charts/chart11.xml"/><Relationship Id="rId5" Type="http://schemas.openxmlformats.org/officeDocument/2006/relationships/chart" Target="../charts/chart10.xml"/><Relationship Id="rId10" Type="http://schemas.openxmlformats.org/officeDocument/2006/relationships/image" Target="../media/image23.png"/><Relationship Id="rId4" Type="http://schemas.openxmlformats.org/officeDocument/2006/relationships/chart" Target="../charts/chart9.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2085" y="1289109"/>
            <a:ext cx="3627710" cy="1678726"/>
          </a:xfrm>
          <a:prstGeom prst="rect">
            <a:avLst/>
          </a:prstGeom>
        </p:spPr>
      </p:pic>
      <p:sp>
        <p:nvSpPr>
          <p:cNvPr id="2" name="Title 1"/>
          <p:cNvSpPr>
            <a:spLocks noGrp="1"/>
          </p:cNvSpPr>
          <p:nvPr>
            <p:ph type="ctrTitle"/>
          </p:nvPr>
        </p:nvSpPr>
        <p:spPr>
          <a:xfrm>
            <a:off x="-1524000" y="1523723"/>
            <a:ext cx="12182312" cy="2047165"/>
          </a:xfrm>
          <a:noFill/>
        </p:spPr>
        <p:txBody>
          <a:bodyPr>
            <a:noAutofit/>
            <a:scene3d>
              <a:camera prst="orthographicFront"/>
              <a:lightRig rig="threePt" dir="t"/>
            </a:scene3d>
            <a:sp3d extrusionH="57150">
              <a:bevelT w="38100" h="38100"/>
            </a:sp3d>
          </a:bodyPr>
          <a:lstStyle/>
          <a:p>
            <a:r>
              <a:rPr lang="en-US" sz="5400" dirty="0" smtClean="0">
                <a:solidFill>
                  <a:srgbClr val="315492"/>
                </a:solidFill>
                <a:effectLst>
                  <a:outerShdw blurRad="50800" dist="38100" dir="2700000" algn="tl" rotWithShape="0">
                    <a:prstClr val="black">
                      <a:alpha val="40000"/>
                    </a:prstClr>
                  </a:outerShdw>
                </a:effectLst>
                <a:latin typeface="Century Gothic" pitchFamily="34" charset="0"/>
              </a:rPr>
              <a:t/>
            </a:r>
            <a:br>
              <a:rPr lang="en-US" sz="5400" dirty="0" smtClean="0">
                <a:solidFill>
                  <a:srgbClr val="315492"/>
                </a:solidFill>
                <a:effectLst>
                  <a:outerShdw blurRad="50800" dist="38100" dir="2700000" algn="tl" rotWithShape="0">
                    <a:prstClr val="black">
                      <a:alpha val="40000"/>
                    </a:prstClr>
                  </a:outerShdw>
                </a:effectLst>
                <a:latin typeface="Century Gothic" pitchFamily="34" charset="0"/>
              </a:rPr>
            </a:br>
            <a:r>
              <a:rPr lang="en-US" sz="2400" dirty="0" smtClean="0">
                <a:solidFill>
                  <a:srgbClr val="315492"/>
                </a:solidFill>
                <a:effectLst>
                  <a:outerShdw blurRad="50800" dist="38100" dir="2700000" algn="tl" rotWithShape="0">
                    <a:prstClr val="black">
                      <a:alpha val="40000"/>
                    </a:prstClr>
                  </a:outerShdw>
                </a:effectLst>
                <a:latin typeface="Century Gothic" pitchFamily="34" charset="0"/>
              </a:rPr>
              <a:t>Toward a </a:t>
            </a:r>
            <a:r>
              <a:rPr lang="en-US" sz="2400" dirty="0">
                <a:solidFill>
                  <a:srgbClr val="315492"/>
                </a:solidFill>
                <a:effectLst>
                  <a:outerShdw blurRad="50800" dist="38100" dir="2700000" algn="tl" rotWithShape="0">
                    <a:prstClr val="black">
                      <a:alpha val="40000"/>
                    </a:prstClr>
                  </a:outerShdw>
                </a:effectLst>
                <a:latin typeface="Century Gothic" pitchFamily="34" charset="0"/>
              </a:rPr>
              <a:t>M</a:t>
            </a:r>
            <a:r>
              <a:rPr lang="en-US" sz="2400" dirty="0" smtClean="0">
                <a:solidFill>
                  <a:srgbClr val="315492"/>
                </a:solidFill>
                <a:effectLst>
                  <a:outerShdw blurRad="50800" dist="38100" dir="2700000" algn="tl" rotWithShape="0">
                    <a:prstClr val="black">
                      <a:alpha val="40000"/>
                    </a:prstClr>
                  </a:outerShdw>
                </a:effectLst>
                <a:latin typeface="Century Gothic" pitchFamily="34" charset="0"/>
              </a:rPr>
              <a:t>ore </a:t>
            </a:r>
            <a:r>
              <a:rPr lang="en-US" sz="2400" dirty="0">
                <a:solidFill>
                  <a:srgbClr val="315492"/>
                </a:solidFill>
                <a:effectLst>
                  <a:outerShdw blurRad="50800" dist="38100" dir="2700000" algn="tl" rotWithShape="0">
                    <a:prstClr val="black">
                      <a:alpha val="40000"/>
                    </a:prstClr>
                  </a:outerShdw>
                </a:effectLst>
                <a:latin typeface="Century Gothic" pitchFamily="34" charset="0"/>
              </a:rPr>
              <a:t>S</a:t>
            </a:r>
            <a:r>
              <a:rPr lang="en-US" sz="2400" dirty="0" smtClean="0">
                <a:solidFill>
                  <a:srgbClr val="315492"/>
                </a:solidFill>
                <a:effectLst>
                  <a:outerShdw blurRad="50800" dist="38100" dir="2700000" algn="tl" rotWithShape="0">
                    <a:prstClr val="black">
                      <a:alpha val="40000"/>
                    </a:prstClr>
                  </a:outerShdw>
                </a:effectLst>
                <a:latin typeface="Century Gothic" pitchFamily="34" charset="0"/>
              </a:rPr>
              <a:t>ustainable Maryland</a:t>
            </a:r>
            <a:endParaRPr lang="en-US" sz="2400" dirty="0">
              <a:solidFill>
                <a:srgbClr val="315492"/>
              </a:solidFill>
              <a:effectLst>
                <a:outerShdw blurRad="50800" dist="38100" dir="2700000" algn="tl" rotWithShape="0">
                  <a:prstClr val="black">
                    <a:alpha val="40000"/>
                  </a:prstClr>
                </a:outerShdw>
              </a:effectLst>
              <a:latin typeface="Century Gothic" pitchFamily="34" charset="0"/>
            </a:endParaRPr>
          </a:p>
        </p:txBody>
      </p:sp>
      <p:sp>
        <p:nvSpPr>
          <p:cNvPr id="8" name="Rectangle 7"/>
          <p:cNvSpPr/>
          <p:nvPr/>
        </p:nvSpPr>
        <p:spPr>
          <a:xfrm>
            <a:off x="5" y="1"/>
            <a:ext cx="9144001" cy="555172"/>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descr="logo_ncsg.png"/>
          <p:cNvPicPr>
            <a:picLocks noChangeAspect="1"/>
          </p:cNvPicPr>
          <p:nvPr/>
        </p:nvPicPr>
        <p:blipFill>
          <a:blip r:embed="rId4" cstate="print"/>
          <a:srcRect t="51900"/>
          <a:stretch>
            <a:fillRect/>
          </a:stretch>
        </p:blipFill>
        <p:spPr>
          <a:xfrm>
            <a:off x="68249" y="1078202"/>
            <a:ext cx="1009933" cy="421863"/>
          </a:xfrm>
          <a:prstGeom prst="rect">
            <a:avLst/>
          </a:prstGeom>
        </p:spPr>
      </p:pic>
      <p:pic>
        <p:nvPicPr>
          <p:cNvPr id="11" name="Picture 2"/>
          <p:cNvPicPr>
            <a:picLocks noChangeAspect="1" noChangeArrowheads="1"/>
          </p:cNvPicPr>
          <p:nvPr/>
        </p:nvPicPr>
        <p:blipFill>
          <a:blip r:embed="rId5" cstate="print"/>
          <a:srcRect r="184"/>
          <a:stretch>
            <a:fillRect/>
          </a:stretch>
        </p:blipFill>
        <p:spPr bwMode="auto">
          <a:xfrm>
            <a:off x="0" y="5817194"/>
            <a:ext cx="9144000" cy="1040833"/>
          </a:xfrm>
          <a:prstGeom prst="rect">
            <a:avLst/>
          </a:prstGeom>
          <a:noFill/>
          <a:ln w="9525">
            <a:noFill/>
            <a:miter lim="800000"/>
            <a:headEnd/>
            <a:tailEnd/>
          </a:ln>
        </p:spPr>
      </p:pic>
      <p:pic>
        <p:nvPicPr>
          <p:cNvPr id="12" name="Picture 11" descr="ncsg_knocked-out.jpg"/>
          <p:cNvPicPr>
            <a:picLocks noChangeAspect="1"/>
          </p:cNvPicPr>
          <p:nvPr/>
        </p:nvPicPr>
        <p:blipFill>
          <a:blip r:embed="rId6" cstate="print"/>
          <a:stretch>
            <a:fillRect/>
          </a:stretch>
        </p:blipFill>
        <p:spPr>
          <a:xfrm>
            <a:off x="68244" y="5372"/>
            <a:ext cx="1042295" cy="1051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4199" y="4788849"/>
            <a:ext cx="1676401" cy="969872"/>
          </a:xfrm>
          <a:prstGeom prst="rect">
            <a:avLst/>
          </a:prstGeom>
        </p:spPr>
      </p:pic>
      <p:pic>
        <p:nvPicPr>
          <p:cNvPr id="13" name="Picture 2" descr="A4554EB1-29A0-45A9-A658-0217CCAD052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4944244"/>
            <a:ext cx="4016854" cy="81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ubtitle 2"/>
          <p:cNvSpPr>
            <a:spLocks noGrp="1"/>
          </p:cNvSpPr>
          <p:nvPr>
            <p:ph type="subTitle" idx="1"/>
          </p:nvPr>
        </p:nvSpPr>
        <p:spPr>
          <a:xfrm>
            <a:off x="1143000" y="3733800"/>
            <a:ext cx="6858000" cy="833718"/>
          </a:xfrm>
        </p:spPr>
        <p:txBody>
          <a:bodyPr>
            <a:normAutofit fontScale="85000" lnSpcReduction="20000"/>
          </a:bodyPr>
          <a:lstStyle/>
          <a:p>
            <a:r>
              <a:rPr lang="en-US" sz="3000" dirty="0" smtClean="0">
                <a:solidFill>
                  <a:schemeClr val="tx1">
                    <a:lumMod val="65000"/>
                    <a:lumOff val="35000"/>
                  </a:schemeClr>
                </a:solidFill>
              </a:rPr>
              <a:t>PRESTO Model Results</a:t>
            </a:r>
          </a:p>
          <a:p>
            <a:r>
              <a:rPr lang="en-US" sz="3000" dirty="0" smtClean="0">
                <a:solidFill>
                  <a:schemeClr val="tx1">
                    <a:lumMod val="65000"/>
                    <a:lumOff val="35000"/>
                  </a:schemeClr>
                </a:solidFill>
              </a:rPr>
              <a:t>July 11</a:t>
            </a:r>
            <a:r>
              <a:rPr lang="en-US" sz="3000" baseline="30000" dirty="0" smtClean="0">
                <a:solidFill>
                  <a:schemeClr val="tx1">
                    <a:lumMod val="65000"/>
                    <a:lumOff val="35000"/>
                  </a:schemeClr>
                </a:solidFill>
              </a:rPr>
              <a:t>th</a:t>
            </a:r>
            <a:r>
              <a:rPr lang="en-US" sz="3000" dirty="0" smtClean="0">
                <a:solidFill>
                  <a:schemeClr val="tx1">
                    <a:lumMod val="65000"/>
                    <a:lumOff val="35000"/>
                  </a:schemeClr>
                </a:solidFill>
              </a:rPr>
              <a:t>, 2017</a:t>
            </a:r>
            <a:endParaRPr lang="en-US" dirty="0">
              <a:solidFill>
                <a:schemeClr val="tx1">
                  <a:lumMod val="65000"/>
                  <a:lumOff val="35000"/>
                </a:schemeClr>
              </a:solidFill>
            </a:endParaRPr>
          </a:p>
        </p:txBody>
      </p:sp>
    </p:spTree>
    <p:extLst>
      <p:ext uri="{BB962C8B-B14F-4D97-AF65-F5344CB8AC3E}">
        <p14:creationId xmlns:p14="http://schemas.microsoft.com/office/powerpoint/2010/main" val="8950746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590444523"/>
              </p:ext>
            </p:extLst>
          </p:nvPr>
        </p:nvGraphicFramePr>
        <p:xfrm>
          <a:off x="457200" y="1600199"/>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0" y="-1"/>
            <a:ext cx="9144001" cy="88710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ncsg_knocked-out.jpg"/>
          <p:cNvPicPr>
            <a:picLocks noChangeAspect="1"/>
          </p:cNvPicPr>
          <p:nvPr/>
        </p:nvPicPr>
        <p:blipFill>
          <a:blip r:embed="rId3" cstate="print"/>
          <a:stretch>
            <a:fillRect/>
          </a:stretch>
        </p:blipFill>
        <p:spPr>
          <a:xfrm>
            <a:off x="68240" y="331034"/>
            <a:ext cx="1042295" cy="1051560"/>
          </a:xfrm>
          <a:prstGeom prst="rect">
            <a:avLst/>
          </a:prstGeom>
        </p:spPr>
      </p:pic>
      <p:sp>
        <p:nvSpPr>
          <p:cNvPr id="9"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latin typeface="Century Gothic" pitchFamily="34" charset="0"/>
              </a:rPr>
              <a:t>Autonomous Vehicles Significantly Increase Miles and Hours on Road</a:t>
            </a:r>
            <a:endParaRPr lang="en-US" dirty="0">
              <a:solidFill>
                <a:schemeClr val="bg1"/>
              </a:solidFill>
              <a:latin typeface="Century Gothic" pitchFamily="34" charset="0"/>
            </a:endParaRPr>
          </a:p>
        </p:txBody>
      </p:sp>
      <p:sp>
        <p:nvSpPr>
          <p:cNvPr id="3" name="Slide Number Placeholder 2"/>
          <p:cNvSpPr>
            <a:spLocks noGrp="1"/>
          </p:cNvSpPr>
          <p:nvPr>
            <p:ph type="sldNum" sz="quarter" idx="12"/>
          </p:nvPr>
        </p:nvSpPr>
        <p:spPr/>
        <p:txBody>
          <a:bodyPr/>
          <a:lstStyle/>
          <a:p>
            <a:fld id="{34636E62-1E67-42FD-A450-B5B318E61739}" type="slidenum">
              <a:rPr lang="en-US" smtClean="0"/>
              <a:t>10</a:t>
            </a:fld>
            <a:endParaRPr lang="en-US"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sp>
        <p:nvSpPr>
          <p:cNvPr id="16" name="Rectangle 15"/>
          <p:cNvSpPr/>
          <p:nvPr/>
        </p:nvSpPr>
        <p:spPr>
          <a:xfrm>
            <a:off x="151193" y="4188925"/>
            <a:ext cx="291503" cy="2154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 descr="C:\Users\dengelbe\Pictures\Scenario Icons\L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0292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dengelbe\Pictures\Scenario Icons\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 y="41910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dengelbe\Pictures\Scenario Icons\RoN bigg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25908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C:\Users\dengelbe\Pictures\Scenario Icons\B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00" y="3352800"/>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3857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387824833"/>
              </p:ext>
            </p:extLst>
          </p:nvPr>
        </p:nvGraphicFramePr>
        <p:xfrm>
          <a:off x="457200" y="1600200"/>
          <a:ext cx="8229600" cy="5247967"/>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rPr>
              <a:t>Fuel Prices Have Greatest Influence on Transit Ridership</a:t>
            </a:r>
            <a:endParaRPr lang="en-US" dirty="0">
              <a:solidFill>
                <a:prstClr val="white"/>
              </a:solidFill>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21" name="Picture 2" descr="C:\Users\dengelbe\Pictures\Scenario Icons\LC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5200" y="6194415"/>
            <a:ext cx="274320" cy="274320"/>
          </a:xfrm>
          <a:prstGeom prst="rect">
            <a:avLst/>
          </a:prstGeom>
          <a:solidFill>
            <a:schemeClr val="bg1"/>
          </a:solidFill>
        </p:spPr>
      </p:pic>
      <p:pic>
        <p:nvPicPr>
          <p:cNvPr id="22" name="Picture 3" descr="C:\Users\dengelbe\Pictures\Scenario Icons\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0" y="6202680"/>
            <a:ext cx="274320" cy="274320"/>
          </a:xfrm>
          <a:prstGeom prst="rect">
            <a:avLst/>
          </a:prstGeom>
          <a:solidFill>
            <a:schemeClr val="bg1"/>
          </a:solidFill>
        </p:spPr>
      </p:pic>
      <p:pic>
        <p:nvPicPr>
          <p:cNvPr id="23" name="Picture 4" descr="C:\Users\dengelbe\Pictures\Scenario Icons\RoN bigg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0960" y="6194415"/>
            <a:ext cx="274320" cy="274320"/>
          </a:xfrm>
          <a:prstGeom prst="rect">
            <a:avLst/>
          </a:prstGeom>
          <a:solidFill>
            <a:schemeClr val="bg1"/>
          </a:solidFill>
        </p:spPr>
      </p:pic>
      <p:pic>
        <p:nvPicPr>
          <p:cNvPr id="24" name="Picture 23" descr="C:\Users\dengelbe\Pictures\Scenario Icons\B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9680" y="6194415"/>
            <a:ext cx="274320" cy="274320"/>
          </a:xfrm>
          <a:prstGeom prst="rect">
            <a:avLst/>
          </a:prstGeom>
          <a:solidFill>
            <a:schemeClr val="bg1"/>
          </a:solidFill>
        </p:spPr>
      </p:pic>
    </p:spTree>
    <p:extLst>
      <p:ext uri="{BB962C8B-B14F-4D97-AF65-F5344CB8AC3E}">
        <p14:creationId xmlns:p14="http://schemas.microsoft.com/office/powerpoint/2010/main" val="3145464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3677784"/>
            <a:ext cx="3148379" cy="318211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98" y="228721"/>
            <a:ext cx="3148380" cy="318211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231" y="228600"/>
            <a:ext cx="3149969" cy="318211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8247" y="3658075"/>
            <a:ext cx="3149953" cy="3182112"/>
          </a:xfrm>
          <a:prstGeom prst="rect">
            <a:avLst/>
          </a:prstGeom>
        </p:spPr>
      </p:pic>
      <p:sp>
        <p:nvSpPr>
          <p:cNvPr id="19" name="Rectangle 18"/>
          <p:cNvSpPr/>
          <p:nvPr/>
        </p:nvSpPr>
        <p:spPr>
          <a:xfrm>
            <a:off x="5308231" y="239746"/>
            <a:ext cx="3149969" cy="217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Highway Congestion Levels</a:t>
            </a:r>
          </a:p>
        </p:txBody>
      </p:sp>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sp>
        <p:nvSpPr>
          <p:cNvPr id="21" name="TextBox 20"/>
          <p:cNvSpPr txBox="1"/>
          <p:nvPr/>
        </p:nvSpPr>
        <p:spPr>
          <a:xfrm rot="16200000">
            <a:off x="-287080" y="1824335"/>
            <a:ext cx="1524000" cy="923330"/>
          </a:xfrm>
          <a:prstGeom prst="rect">
            <a:avLst/>
          </a:prstGeom>
          <a:noFill/>
        </p:spPr>
        <p:txBody>
          <a:bodyPr wrap="square" rtlCol="0">
            <a:spAutoFit/>
          </a:bodyPr>
          <a:lstStyle/>
          <a:p>
            <a:pPr algn="ctr"/>
            <a:r>
              <a:rPr lang="en-US" dirty="0">
                <a:solidFill>
                  <a:srgbClr val="7030A0"/>
                </a:solidFill>
                <a:latin typeface="OCR A Std" pitchFamily="49" charset="0"/>
              </a:rPr>
              <a:t>Revenge of the Nerds</a:t>
            </a:r>
          </a:p>
        </p:txBody>
      </p:sp>
      <p:sp>
        <p:nvSpPr>
          <p:cNvPr id="22" name="TextBox 21"/>
          <p:cNvSpPr txBox="1"/>
          <p:nvPr/>
        </p:nvSpPr>
        <p:spPr>
          <a:xfrm rot="16200000">
            <a:off x="170766" y="4782234"/>
            <a:ext cx="914400" cy="646331"/>
          </a:xfrm>
          <a:prstGeom prst="rect">
            <a:avLst/>
          </a:prstGeom>
          <a:noFill/>
        </p:spPr>
        <p:txBody>
          <a:bodyPr wrap="square" rtlCol="0">
            <a:spAutoFit/>
          </a:bodyPr>
          <a:lstStyle/>
          <a:p>
            <a:pPr algn="ctr"/>
            <a:r>
              <a:rPr lang="en-US" dirty="0">
                <a:solidFill>
                  <a:srgbClr val="0070C0"/>
                </a:solidFill>
                <a:latin typeface="Bauhaus 93" pitchFamily="82" charset="0"/>
              </a:rPr>
              <a:t>Blue Planet</a:t>
            </a:r>
          </a:p>
        </p:txBody>
      </p:sp>
      <p:sp>
        <p:nvSpPr>
          <p:cNvPr id="23" name="TextBox 22"/>
          <p:cNvSpPr txBox="1"/>
          <p:nvPr/>
        </p:nvSpPr>
        <p:spPr>
          <a:xfrm rot="16200000">
            <a:off x="4164604" y="1954804"/>
            <a:ext cx="1540060" cy="646331"/>
          </a:xfrm>
          <a:prstGeom prst="rect">
            <a:avLst/>
          </a:prstGeom>
          <a:noFill/>
        </p:spPr>
        <p:txBody>
          <a:bodyPr wrap="square" rtlCol="0">
            <a:spAutoFit/>
          </a:bodyPr>
          <a:lstStyle/>
          <a:p>
            <a:pPr algn="ctr"/>
            <a:r>
              <a:rPr lang="en-US" dirty="0">
                <a:solidFill>
                  <a:srgbClr val="FF0000"/>
                </a:solidFill>
                <a:latin typeface="GothicI" pitchFamily="2" charset="0"/>
                <a:cs typeface="GothicI" pitchFamily="2" charset="0"/>
              </a:rPr>
              <a:t>Ashes and Diamonds</a:t>
            </a:r>
          </a:p>
        </p:txBody>
      </p:sp>
      <p:sp>
        <p:nvSpPr>
          <p:cNvPr id="24" name="TextBox 23"/>
          <p:cNvSpPr txBox="1"/>
          <p:nvPr/>
        </p:nvSpPr>
        <p:spPr>
          <a:xfrm rot="16200000">
            <a:off x="4127697" y="4700565"/>
            <a:ext cx="1687338" cy="646331"/>
          </a:xfrm>
          <a:prstGeom prst="rect">
            <a:avLst/>
          </a:prstGeom>
          <a:noFill/>
        </p:spPr>
        <p:txBody>
          <a:bodyPr wrap="square" rtlCol="0">
            <a:spAutoFit/>
          </a:bodyPr>
          <a:lstStyle/>
          <a:p>
            <a:pPr algn="ctr"/>
            <a:r>
              <a:rPr lang="en-US" dirty="0">
                <a:solidFill>
                  <a:srgbClr val="00B050"/>
                </a:solidFill>
                <a:latin typeface="Nyala" pitchFamily="2" charset="0"/>
              </a:rPr>
              <a:t>Last Call at the Oasis</a:t>
            </a:r>
          </a:p>
        </p:txBody>
      </p:sp>
      <p:pic>
        <p:nvPicPr>
          <p:cNvPr id="25" name="Picture 2" descr="C:\Users\dengelbe\Pictures\Scenario Icons\LC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59436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dengelbe\Pictures\Scenario Icons\A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4400" y="30480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dengelbe\Pictures\Scenario Icons\RoN bigg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29718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C:\Users\dengelbe\Pictures\Scenario Icons\BP.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1000" y="586740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914400" y="239746"/>
            <a:ext cx="3149969" cy="217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Highway Congestion Levels</a:t>
            </a:r>
          </a:p>
        </p:txBody>
      </p:sp>
      <p:sp>
        <p:nvSpPr>
          <p:cNvPr id="30" name="Rectangle 29"/>
          <p:cNvSpPr/>
          <p:nvPr/>
        </p:nvSpPr>
        <p:spPr>
          <a:xfrm>
            <a:off x="5308231" y="3657600"/>
            <a:ext cx="3149969" cy="217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Highway Congestion Levels</a:t>
            </a:r>
          </a:p>
        </p:txBody>
      </p:sp>
      <p:sp>
        <p:nvSpPr>
          <p:cNvPr id="31" name="Rectangle 30"/>
          <p:cNvSpPr/>
          <p:nvPr/>
        </p:nvSpPr>
        <p:spPr>
          <a:xfrm>
            <a:off x="914400" y="3668746"/>
            <a:ext cx="3149969" cy="217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black"/>
                </a:solidFill>
              </a:rPr>
              <a:t>Highway Congestion Levels</a:t>
            </a:r>
          </a:p>
        </p:txBody>
      </p:sp>
    </p:spTree>
    <p:extLst>
      <p:ext uri="{BB962C8B-B14F-4D97-AF65-F5344CB8AC3E}">
        <p14:creationId xmlns:p14="http://schemas.microsoft.com/office/powerpoint/2010/main" val="2476550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p:cNvGraphicFramePr>
            <a:graphicFrameLocks/>
          </p:cNvGraphicFramePr>
          <p:nvPr>
            <p:extLst>
              <p:ext uri="{D42A27DB-BD31-4B8C-83A1-F6EECF244321}">
                <p14:modId xmlns:p14="http://schemas.microsoft.com/office/powerpoint/2010/main" val="2579345267"/>
              </p:ext>
            </p:extLst>
          </p:nvPr>
        </p:nvGraphicFramePr>
        <p:xfrm>
          <a:off x="2331720" y="5179725"/>
          <a:ext cx="2194560" cy="1508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p:cNvGraphicFramePr>
            <a:graphicFrameLocks/>
          </p:cNvGraphicFramePr>
          <p:nvPr>
            <p:extLst>
              <p:ext uri="{D42A27DB-BD31-4B8C-83A1-F6EECF244321}">
                <p14:modId xmlns:p14="http://schemas.microsoft.com/office/powerpoint/2010/main" val="2458550910"/>
              </p:ext>
            </p:extLst>
          </p:nvPr>
        </p:nvGraphicFramePr>
        <p:xfrm>
          <a:off x="2286000" y="1728216"/>
          <a:ext cx="2194560" cy="15087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45"/>
          <p:cNvGraphicFramePr>
            <a:graphicFrameLocks/>
          </p:cNvGraphicFramePr>
          <p:nvPr>
            <p:extLst>
              <p:ext uri="{D42A27DB-BD31-4B8C-83A1-F6EECF244321}">
                <p14:modId xmlns:p14="http://schemas.microsoft.com/office/powerpoint/2010/main" val="3189039334"/>
              </p:ext>
            </p:extLst>
          </p:nvPr>
        </p:nvGraphicFramePr>
        <p:xfrm>
          <a:off x="2286000" y="91440"/>
          <a:ext cx="2194560" cy="1508760"/>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152414" y="152404"/>
            <a:ext cx="2331719" cy="1384995"/>
          </a:xfrm>
          <a:prstGeom prst="rect">
            <a:avLst/>
          </a:prstGeom>
          <a:noFill/>
        </p:spPr>
        <p:txBody>
          <a:bodyPr wrap="square" rtlCol="0">
            <a:spAutoFit/>
          </a:bodyPr>
          <a:lstStyle/>
          <a:p>
            <a:pPr algn="ctr"/>
            <a:r>
              <a:rPr lang="en-US" sz="2800" dirty="0">
                <a:solidFill>
                  <a:srgbClr val="7030A0"/>
                </a:solidFill>
                <a:latin typeface="OCR A Std" pitchFamily="49" charset="0"/>
              </a:rPr>
              <a:t>Revenge of the Nerds</a:t>
            </a:r>
          </a:p>
        </p:txBody>
      </p:sp>
      <p:sp>
        <p:nvSpPr>
          <p:cNvPr id="33" name="TextBox 32"/>
          <p:cNvSpPr txBox="1"/>
          <p:nvPr/>
        </p:nvSpPr>
        <p:spPr>
          <a:xfrm>
            <a:off x="152401" y="1889763"/>
            <a:ext cx="2331720" cy="1323439"/>
          </a:xfrm>
          <a:prstGeom prst="rect">
            <a:avLst/>
          </a:prstGeom>
          <a:noFill/>
        </p:spPr>
        <p:txBody>
          <a:bodyPr wrap="square" rtlCol="0">
            <a:spAutoFit/>
          </a:bodyPr>
          <a:lstStyle/>
          <a:p>
            <a:pPr algn="ctr"/>
            <a:r>
              <a:rPr lang="en-US" sz="4000" dirty="0">
                <a:solidFill>
                  <a:srgbClr val="0070C0"/>
                </a:solidFill>
                <a:latin typeface="Bauhaus 93" pitchFamily="82" charset="0"/>
              </a:rPr>
              <a:t>Blue Planet</a:t>
            </a:r>
          </a:p>
        </p:txBody>
      </p:sp>
      <p:sp>
        <p:nvSpPr>
          <p:cNvPr id="34" name="TextBox 33"/>
          <p:cNvSpPr txBox="1"/>
          <p:nvPr/>
        </p:nvSpPr>
        <p:spPr>
          <a:xfrm>
            <a:off x="152400" y="3514404"/>
            <a:ext cx="2315808" cy="1569660"/>
          </a:xfrm>
          <a:prstGeom prst="rect">
            <a:avLst/>
          </a:prstGeom>
          <a:noFill/>
        </p:spPr>
        <p:txBody>
          <a:bodyPr wrap="square" rtlCol="0">
            <a:spAutoFit/>
          </a:bodyPr>
          <a:lstStyle/>
          <a:p>
            <a:pPr algn="ctr"/>
            <a:r>
              <a:rPr lang="en-US" sz="3200" dirty="0">
                <a:solidFill>
                  <a:srgbClr val="FF0000"/>
                </a:solidFill>
                <a:latin typeface="GothicI" pitchFamily="2" charset="0"/>
                <a:cs typeface="GothicI" pitchFamily="2" charset="0"/>
              </a:rPr>
              <a:t>Ashes and Diamonds</a:t>
            </a:r>
          </a:p>
        </p:txBody>
      </p:sp>
      <p:sp>
        <p:nvSpPr>
          <p:cNvPr id="35" name="TextBox 34"/>
          <p:cNvSpPr txBox="1"/>
          <p:nvPr/>
        </p:nvSpPr>
        <p:spPr>
          <a:xfrm>
            <a:off x="228600" y="5179725"/>
            <a:ext cx="2094697" cy="1200329"/>
          </a:xfrm>
          <a:prstGeom prst="rect">
            <a:avLst/>
          </a:prstGeom>
          <a:noFill/>
        </p:spPr>
        <p:txBody>
          <a:bodyPr wrap="square" rtlCol="0">
            <a:spAutoFit/>
          </a:bodyPr>
          <a:lstStyle/>
          <a:p>
            <a:pPr algn="ctr"/>
            <a:r>
              <a:rPr lang="en-US" sz="3600" dirty="0">
                <a:solidFill>
                  <a:srgbClr val="00B050"/>
                </a:solidFill>
                <a:latin typeface="Nyala" pitchFamily="2" charset="0"/>
              </a:rPr>
              <a:t>Last Call at the Oasis</a:t>
            </a:r>
          </a:p>
        </p:txBody>
      </p:sp>
      <p:graphicFrame>
        <p:nvGraphicFramePr>
          <p:cNvPr id="44" name="Chart 43"/>
          <p:cNvGraphicFramePr>
            <a:graphicFrameLocks/>
          </p:cNvGraphicFramePr>
          <p:nvPr>
            <p:extLst>
              <p:ext uri="{D42A27DB-BD31-4B8C-83A1-F6EECF244321}">
                <p14:modId xmlns:p14="http://schemas.microsoft.com/office/powerpoint/2010/main" val="2856753066"/>
              </p:ext>
            </p:extLst>
          </p:nvPr>
        </p:nvGraphicFramePr>
        <p:xfrm>
          <a:off x="2331720" y="3429000"/>
          <a:ext cx="2194560" cy="1508760"/>
        </p:xfrm>
        <a:graphic>
          <a:graphicData uri="http://schemas.openxmlformats.org/drawingml/2006/chart">
            <c:chart xmlns:c="http://schemas.openxmlformats.org/drawingml/2006/chart" xmlns:r="http://schemas.openxmlformats.org/officeDocument/2006/relationships" r:id="rId6"/>
          </a:graphicData>
        </a:graphic>
      </p:graphicFrame>
      <p:cxnSp>
        <p:nvCxnSpPr>
          <p:cNvPr id="6" name="Straight Connector 5"/>
          <p:cNvCxnSpPr/>
          <p:nvPr/>
        </p:nvCxnSpPr>
        <p:spPr>
          <a:xfrm>
            <a:off x="228600" y="1655064"/>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8600" y="33528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8600" y="50292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Picture 2" descr="C:\Users\dengelbe\Pictures\Scenario Icons\LC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7750" y="507284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dengelbe\Pictures\Scenario Icons\A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7750" y="34290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dengelbe\Pictures\Scenario Icons\RoN bigg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67750" y="438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C:\Users\dengelbe\Pictures\Scenario Icons\BP.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67750" y="170916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69691" y="87630"/>
            <a:ext cx="4140909" cy="923330"/>
          </a:xfrm>
          <a:prstGeom prst="rect">
            <a:avLst/>
          </a:prstGeom>
          <a:noFill/>
        </p:spPr>
        <p:txBody>
          <a:bodyPr wrap="square" rtlCol="0">
            <a:spAutoFit/>
          </a:bodyPr>
          <a:lstStyle/>
          <a:p>
            <a:r>
              <a:rPr lang="en-US" dirty="0" smtClean="0"/>
              <a:t>Autonomous vehicle technology dramatically increase the distance people drive and time spent in the car.</a:t>
            </a:r>
            <a:endParaRPr lang="en-US" dirty="0"/>
          </a:p>
        </p:txBody>
      </p:sp>
      <p:sp>
        <p:nvSpPr>
          <p:cNvPr id="27" name="TextBox 26"/>
          <p:cNvSpPr txBox="1"/>
          <p:nvPr/>
        </p:nvSpPr>
        <p:spPr>
          <a:xfrm>
            <a:off x="4469690" y="1709166"/>
            <a:ext cx="4140909" cy="923330"/>
          </a:xfrm>
          <a:prstGeom prst="rect">
            <a:avLst/>
          </a:prstGeom>
          <a:noFill/>
        </p:spPr>
        <p:txBody>
          <a:bodyPr wrap="square" rtlCol="0">
            <a:spAutoFit/>
          </a:bodyPr>
          <a:lstStyle/>
          <a:p>
            <a:r>
              <a:rPr lang="en-US" dirty="0" smtClean="0"/>
              <a:t>Increased gas prices and new transit encourage mode shift but cars remain dominate and congestion worsens.</a:t>
            </a:r>
            <a:endParaRPr lang="en-US" dirty="0"/>
          </a:p>
        </p:txBody>
      </p:sp>
      <p:sp>
        <p:nvSpPr>
          <p:cNvPr id="28" name="TextBox 27"/>
          <p:cNvSpPr txBox="1"/>
          <p:nvPr/>
        </p:nvSpPr>
        <p:spPr>
          <a:xfrm>
            <a:off x="4507791" y="3428999"/>
            <a:ext cx="4140909" cy="923330"/>
          </a:xfrm>
          <a:prstGeom prst="rect">
            <a:avLst/>
          </a:prstGeom>
          <a:noFill/>
        </p:spPr>
        <p:txBody>
          <a:bodyPr wrap="square" rtlCol="0">
            <a:spAutoFit/>
          </a:bodyPr>
          <a:lstStyle/>
          <a:p>
            <a:r>
              <a:rPr lang="en-US" dirty="0" smtClean="0"/>
              <a:t>Low gas prices keep encourage more congestion, but households willing to pay for new toll roads can often avoid traffic.</a:t>
            </a:r>
            <a:endParaRPr lang="en-US" dirty="0"/>
          </a:p>
        </p:txBody>
      </p:sp>
      <p:sp>
        <p:nvSpPr>
          <p:cNvPr id="29" name="TextBox 28"/>
          <p:cNvSpPr txBox="1"/>
          <p:nvPr/>
        </p:nvSpPr>
        <p:spPr>
          <a:xfrm>
            <a:off x="4507791" y="5204496"/>
            <a:ext cx="4140909" cy="923330"/>
          </a:xfrm>
          <a:prstGeom prst="rect">
            <a:avLst/>
          </a:prstGeom>
          <a:noFill/>
        </p:spPr>
        <p:txBody>
          <a:bodyPr wrap="square" rtlCol="0">
            <a:spAutoFit/>
          </a:bodyPr>
          <a:lstStyle/>
          <a:p>
            <a:r>
              <a:rPr lang="en-US" dirty="0" smtClean="0"/>
              <a:t>Extremely high gas prices double transit ridership relative to baseline and clear up much core congestion. </a:t>
            </a:r>
            <a:endParaRPr lang="en-US" dirty="0"/>
          </a:p>
        </p:txBody>
      </p:sp>
    </p:spTree>
    <p:extLst>
      <p:ext uri="{BB962C8B-B14F-4D97-AF65-F5344CB8AC3E}">
        <p14:creationId xmlns:p14="http://schemas.microsoft.com/office/powerpoint/2010/main" val="1782253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20681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ext uri="{D42A27DB-BD31-4B8C-83A1-F6EECF244321}">
                <p14:modId xmlns:p14="http://schemas.microsoft.com/office/powerpoint/2010/main" val="2746988550"/>
              </p:ext>
            </p:extLst>
          </p:nvPr>
        </p:nvGraphicFramePr>
        <p:xfrm>
          <a:off x="457200" y="1600200"/>
          <a:ext cx="8229600" cy="4762500"/>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2" descr="C:\Users\dengelbe\Pictures\Scenario Icons\LC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4450080"/>
            <a:ext cx="274320" cy="274320"/>
          </a:xfrm>
          <a:prstGeom prst="rect">
            <a:avLst/>
          </a:prstGeom>
          <a:solidFill>
            <a:schemeClr val="bg1"/>
          </a:solidFill>
        </p:spPr>
      </p:pic>
      <p:pic>
        <p:nvPicPr>
          <p:cNvPr id="10" name="Picture 3" descr="C:\Users\dengelbe\Pictures\Scenario Icons\A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5600" y="3992880"/>
            <a:ext cx="274320" cy="274320"/>
          </a:xfrm>
          <a:prstGeom prst="rect">
            <a:avLst/>
          </a:prstGeom>
          <a:solidFill>
            <a:schemeClr val="bg1"/>
          </a:solidFill>
        </p:spPr>
      </p:pic>
      <p:pic>
        <p:nvPicPr>
          <p:cNvPr id="11" name="Picture 4" descr="C:\Users\dengelbe\Pictures\Scenario Icons\RoN bigg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3048000"/>
            <a:ext cx="274320" cy="274320"/>
          </a:xfrm>
          <a:prstGeom prst="rect">
            <a:avLst/>
          </a:prstGeom>
          <a:solidFill>
            <a:schemeClr val="bg1"/>
          </a:solidFill>
        </p:spPr>
      </p:pic>
      <p:pic>
        <p:nvPicPr>
          <p:cNvPr id="12" name="Picture 11" descr="C:\Users\dengelbe\Pictures\Scenario Icons\B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5600" y="3505200"/>
            <a:ext cx="274320" cy="274320"/>
          </a:xfrm>
          <a:prstGeom prst="rect">
            <a:avLst/>
          </a:prstGeom>
          <a:solidFill>
            <a:schemeClr val="bg1"/>
          </a:solidFill>
        </p:spPr>
      </p:pic>
      <p:sp>
        <p:nvSpPr>
          <p:cNvPr id="15"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rPr>
              <a:t>Multifamily and Town Homes Exceed Detached Housing in All Scenarios</a:t>
            </a: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spTree>
    <p:extLst>
      <p:ext uri="{BB962C8B-B14F-4D97-AF65-F5344CB8AC3E}">
        <p14:creationId xmlns:p14="http://schemas.microsoft.com/office/powerpoint/2010/main" val="14922123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7906977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2" descr="C:\Users\dengelbe\Pictures\Scenario Icons\LC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6139551"/>
            <a:ext cx="329184" cy="3291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dengelbe\Pictures\Scenario Icons\A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1016" y="6147816"/>
            <a:ext cx="329184" cy="3291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dengelbe\Pictures\Scenario Icons\RoN bigg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6139551"/>
            <a:ext cx="329184" cy="3291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dengelbe\Pictures\Scenario Icons\B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1000" y="6139551"/>
            <a:ext cx="329184" cy="32918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871608" y="1678"/>
            <a:ext cx="8229600" cy="988922"/>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rPr>
              <a:t>Because of Existing Stock, Overall Housing Mix Changes Little</a:t>
            </a:r>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spTree>
    <p:extLst>
      <p:ext uri="{BB962C8B-B14F-4D97-AF65-F5344CB8AC3E}">
        <p14:creationId xmlns:p14="http://schemas.microsoft.com/office/powerpoint/2010/main" val="2999607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02778056"/>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txBox="1">
            <a:spLocks/>
          </p:cNvSpPr>
          <p:nvPr/>
        </p:nvSpPr>
        <p:spPr>
          <a:xfrm>
            <a:off x="871608" y="1678"/>
            <a:ext cx="8229600" cy="885426"/>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rPr>
              <a:t>Housing Prices Driven by Local Capacity to Absorb New Units, Especially In Inner Suburbs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10" name="Picture 2" descr="C:\Users\dengelbe\Pictures\Scenario Icons\LC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9216" y="6139551"/>
            <a:ext cx="329184" cy="3291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dengelbe\Pictures\Scenario Icons\A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2416" y="6147816"/>
            <a:ext cx="329184" cy="3291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dengelbe\Pictures\Scenario Icons\RoN bigg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6139551"/>
            <a:ext cx="329184" cy="3291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dengelbe\Pictures\Scenario Icons\BP.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5616" y="6147816"/>
            <a:ext cx="329184" cy="32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154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06047564"/>
              </p:ext>
            </p:extLst>
          </p:nvPr>
        </p:nvGraphicFramePr>
        <p:xfrm>
          <a:off x="5334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rPr>
              <a:t>Lower Income Households Burdened With Greatest Increase in Housing Cost</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sp>
        <p:nvSpPr>
          <p:cNvPr id="13" name="Rectangle 12"/>
          <p:cNvSpPr/>
          <p:nvPr/>
        </p:nvSpPr>
        <p:spPr>
          <a:xfrm>
            <a:off x="7065264" y="2667000"/>
            <a:ext cx="402336" cy="2590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2" descr="C:\Users\dengelbe\Pictures\Scenario Icons\LC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3280" y="4343400"/>
            <a:ext cx="274320" cy="274320"/>
          </a:xfrm>
          <a:prstGeom prst="rect">
            <a:avLst/>
          </a:prstGeom>
          <a:solidFill>
            <a:schemeClr val="bg1"/>
          </a:solidFill>
        </p:spPr>
      </p:pic>
      <p:pic>
        <p:nvPicPr>
          <p:cNvPr id="10" name="Picture 4" descr="C:\Users\dengelbe\Pictures\Scenario Icons\RoN bigg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3280" y="2667000"/>
            <a:ext cx="274320" cy="274320"/>
          </a:xfrm>
          <a:prstGeom prst="rect">
            <a:avLst/>
          </a:prstGeom>
          <a:solidFill>
            <a:schemeClr val="bg1"/>
          </a:solidFill>
        </p:spPr>
      </p:pic>
      <p:pic>
        <p:nvPicPr>
          <p:cNvPr id="11" name="Picture 3" descr="C:\Users\dengelbe\Pictures\Scenario Icons\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3280" y="3810000"/>
            <a:ext cx="274320" cy="274320"/>
          </a:xfrm>
          <a:prstGeom prst="rect">
            <a:avLst/>
          </a:prstGeom>
          <a:solidFill>
            <a:schemeClr val="bg1"/>
          </a:solidFill>
        </p:spPr>
      </p:pic>
      <p:pic>
        <p:nvPicPr>
          <p:cNvPr id="12" name="Picture 11" descr="C:\Users\dengelbe\Pictures\Scenario Icons\BP.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93280" y="3230880"/>
            <a:ext cx="274320" cy="274320"/>
          </a:xfrm>
          <a:prstGeom prst="rect">
            <a:avLst/>
          </a:prstGeom>
          <a:solidFill>
            <a:schemeClr val="bg1"/>
          </a:solidFill>
        </p:spPr>
      </p:pic>
    </p:spTree>
    <p:extLst>
      <p:ext uri="{BB962C8B-B14F-4D97-AF65-F5344CB8AC3E}">
        <p14:creationId xmlns:p14="http://schemas.microsoft.com/office/powerpoint/2010/main" val="3798288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p:cNvGraphicFramePr>
            <a:graphicFrameLocks noGrp="1"/>
          </p:cNvGraphicFramePr>
          <p:nvPr>
            <p:ph sz="half" idx="1"/>
            <p:extLst>
              <p:ext uri="{D42A27DB-BD31-4B8C-83A1-F6EECF244321}">
                <p14:modId xmlns:p14="http://schemas.microsoft.com/office/powerpoint/2010/main" val="1364560119"/>
              </p:ext>
            </p:extLst>
          </p:nvPr>
        </p:nvGraphicFramePr>
        <p:xfrm>
          <a:off x="4648200" y="1600199"/>
          <a:ext cx="4038600" cy="45259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p:cNvGraphicFramePr>
            <a:graphicFrameLocks/>
          </p:cNvGraphicFramePr>
          <p:nvPr>
            <p:extLst>
              <p:ext uri="{D42A27DB-BD31-4B8C-83A1-F6EECF244321}">
                <p14:modId xmlns:p14="http://schemas.microsoft.com/office/powerpoint/2010/main" val="3713859541"/>
              </p:ext>
            </p:extLst>
          </p:nvPr>
        </p:nvGraphicFramePr>
        <p:xfrm>
          <a:off x="485157" y="1584868"/>
          <a:ext cx="4038600" cy="4525959"/>
        </p:xfrm>
        <a:graphic>
          <a:graphicData uri="http://schemas.openxmlformats.org/drawingml/2006/chart">
            <c:chart xmlns:c="http://schemas.openxmlformats.org/drawingml/2006/chart" xmlns:r="http://schemas.openxmlformats.org/officeDocument/2006/relationships" r:id="rId3"/>
          </a:graphicData>
        </a:graphic>
      </p:graphicFrame>
      <p:sp>
        <p:nvSpPr>
          <p:cNvPr id="11" name="Title 1"/>
          <p:cNvSpPr txBox="1">
            <a:spLocks/>
          </p:cNvSpPr>
          <p:nvPr/>
        </p:nvSpPr>
        <p:spPr>
          <a:xfrm>
            <a:off x="871608" y="1678"/>
            <a:ext cx="8229600" cy="885426"/>
          </a:xfrm>
          <a:prstGeom prst="rect">
            <a:avLst/>
          </a:prstGeom>
        </p:spPr>
        <p:txBody>
          <a:bodyPr vert="horz" lIns="91440" tIns="45720" rIns="91440" bIns="45720" rtlCol="0" anchor="ctr">
            <a:normAutofit fontScale="4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rPr>
              <a:t>Core Area Become Significantly Wealthier, Though Increasing Core Development Capacity Decrease Wealth Increase</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sp>
        <p:nvSpPr>
          <p:cNvPr id="19" name="TextBox 18"/>
          <p:cNvSpPr txBox="1"/>
          <p:nvPr/>
        </p:nvSpPr>
        <p:spPr>
          <a:xfrm>
            <a:off x="5013704" y="1059810"/>
            <a:ext cx="2095960" cy="646331"/>
          </a:xfrm>
          <a:prstGeom prst="rect">
            <a:avLst/>
          </a:prstGeom>
          <a:noFill/>
        </p:spPr>
        <p:txBody>
          <a:bodyPr wrap="square" rtlCol="0">
            <a:spAutoFit/>
          </a:bodyPr>
          <a:lstStyle/>
          <a:p>
            <a:pPr algn="ctr"/>
            <a:r>
              <a:rPr lang="en-US" dirty="0">
                <a:solidFill>
                  <a:prstClr val="black"/>
                </a:solidFill>
              </a:rPr>
              <a:t>Income Groups in Baltimore City</a:t>
            </a:r>
          </a:p>
        </p:txBody>
      </p:sp>
      <p:sp>
        <p:nvSpPr>
          <p:cNvPr id="20" name="TextBox 19"/>
          <p:cNvSpPr txBox="1"/>
          <p:nvPr/>
        </p:nvSpPr>
        <p:spPr>
          <a:xfrm>
            <a:off x="1981200" y="1059810"/>
            <a:ext cx="2057400" cy="646331"/>
          </a:xfrm>
          <a:prstGeom prst="rect">
            <a:avLst/>
          </a:prstGeom>
          <a:noFill/>
        </p:spPr>
        <p:txBody>
          <a:bodyPr wrap="square" rtlCol="0">
            <a:spAutoFit/>
          </a:bodyPr>
          <a:lstStyle/>
          <a:p>
            <a:pPr algn="ctr"/>
            <a:r>
              <a:rPr lang="en-US" dirty="0">
                <a:solidFill>
                  <a:prstClr val="black"/>
                </a:solidFill>
              </a:rPr>
              <a:t>Income Groups in Washington DC</a:t>
            </a:r>
          </a:p>
        </p:txBody>
      </p:sp>
      <p:pic>
        <p:nvPicPr>
          <p:cNvPr id="24" name="Picture 2" descr="C:\Users\dengelbe\Pictures\Scenario Icons\LC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824" y="1935480"/>
            <a:ext cx="274320" cy="274320"/>
          </a:xfrm>
          <a:prstGeom prst="rect">
            <a:avLst/>
          </a:prstGeom>
          <a:solidFill>
            <a:schemeClr val="bg1"/>
          </a:solidFill>
        </p:spPr>
      </p:pic>
      <p:pic>
        <p:nvPicPr>
          <p:cNvPr id="25" name="Picture 4" descr="C:\Users\dengelbe\Pictures\Scenario Icons\RoN bigg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824" y="3916680"/>
            <a:ext cx="274320" cy="274320"/>
          </a:xfrm>
          <a:prstGeom prst="rect">
            <a:avLst/>
          </a:prstGeom>
          <a:solidFill>
            <a:schemeClr val="bg1"/>
          </a:solidFill>
        </p:spPr>
      </p:pic>
      <p:pic>
        <p:nvPicPr>
          <p:cNvPr id="26" name="Picture 3" descr="C:\Users\dengelbe\Pictures\Scenario Icons\A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0824" y="2621280"/>
            <a:ext cx="274320" cy="274320"/>
          </a:xfrm>
          <a:prstGeom prst="rect">
            <a:avLst/>
          </a:prstGeom>
          <a:solidFill>
            <a:schemeClr val="bg1"/>
          </a:solidFill>
        </p:spPr>
      </p:pic>
      <p:pic>
        <p:nvPicPr>
          <p:cNvPr id="27" name="Picture 26" descr="C:\Users\dengelbe\Pictures\Scenario Icons\B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0824" y="3230880"/>
            <a:ext cx="274320" cy="274320"/>
          </a:xfrm>
          <a:prstGeom prst="rect">
            <a:avLst/>
          </a:prstGeom>
          <a:solidFill>
            <a:schemeClr val="bg1"/>
          </a:solidFill>
        </p:spPr>
      </p:pic>
    </p:spTree>
    <p:extLst>
      <p:ext uri="{BB962C8B-B14F-4D97-AF65-F5344CB8AC3E}">
        <p14:creationId xmlns:p14="http://schemas.microsoft.com/office/powerpoint/2010/main" val="4060495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p:cNvGraphicFramePr>
            <a:graphicFrameLocks/>
          </p:cNvGraphicFramePr>
          <p:nvPr>
            <p:extLst>
              <p:ext uri="{D42A27DB-BD31-4B8C-83A1-F6EECF244321}">
                <p14:modId xmlns:p14="http://schemas.microsoft.com/office/powerpoint/2010/main" val="2402445051"/>
              </p:ext>
            </p:extLst>
          </p:nvPr>
        </p:nvGraphicFramePr>
        <p:xfrm>
          <a:off x="2331720" y="5179725"/>
          <a:ext cx="2194560" cy="1508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p:cNvGraphicFramePr>
            <a:graphicFrameLocks/>
          </p:cNvGraphicFramePr>
          <p:nvPr>
            <p:extLst>
              <p:ext uri="{D42A27DB-BD31-4B8C-83A1-F6EECF244321}">
                <p14:modId xmlns:p14="http://schemas.microsoft.com/office/powerpoint/2010/main" val="3183013209"/>
              </p:ext>
            </p:extLst>
          </p:nvPr>
        </p:nvGraphicFramePr>
        <p:xfrm>
          <a:off x="2286000" y="1728216"/>
          <a:ext cx="2194560" cy="15087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45"/>
          <p:cNvGraphicFramePr>
            <a:graphicFrameLocks/>
          </p:cNvGraphicFramePr>
          <p:nvPr>
            <p:extLst>
              <p:ext uri="{D42A27DB-BD31-4B8C-83A1-F6EECF244321}">
                <p14:modId xmlns:p14="http://schemas.microsoft.com/office/powerpoint/2010/main" val="740593633"/>
              </p:ext>
            </p:extLst>
          </p:nvPr>
        </p:nvGraphicFramePr>
        <p:xfrm>
          <a:off x="2286000" y="91440"/>
          <a:ext cx="2194560" cy="1508760"/>
        </p:xfrm>
        <a:graphic>
          <a:graphicData uri="http://schemas.openxmlformats.org/drawingml/2006/chart">
            <c:chart xmlns:c="http://schemas.openxmlformats.org/drawingml/2006/chart" xmlns:r="http://schemas.openxmlformats.org/officeDocument/2006/relationships" r:id="rId5"/>
          </a:graphicData>
        </a:graphic>
      </p:graphicFrame>
      <p:pic>
        <p:nvPicPr>
          <p:cNvPr id="4" name="Picture 2" descr="Self Ube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5152" y="91440"/>
            <a:ext cx="2194560" cy="1508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 name="Picture 3" descr="electric-car_technology_of-100599537-primary"/>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5152" y="1728216"/>
            <a:ext cx="2194560" cy="150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2" name="TextBox 1"/>
          <p:cNvSpPr txBox="1"/>
          <p:nvPr/>
        </p:nvSpPr>
        <p:spPr>
          <a:xfrm>
            <a:off x="152414" y="152404"/>
            <a:ext cx="2331719" cy="1384995"/>
          </a:xfrm>
          <a:prstGeom prst="rect">
            <a:avLst/>
          </a:prstGeom>
          <a:noFill/>
        </p:spPr>
        <p:txBody>
          <a:bodyPr wrap="square" rtlCol="0">
            <a:spAutoFit/>
          </a:bodyPr>
          <a:lstStyle/>
          <a:p>
            <a:pPr algn="ctr"/>
            <a:r>
              <a:rPr lang="en-US" sz="2800" dirty="0">
                <a:solidFill>
                  <a:srgbClr val="7030A0"/>
                </a:solidFill>
                <a:latin typeface="OCR A Std" pitchFamily="49" charset="0"/>
              </a:rPr>
              <a:t>Revenge of the Nerds</a:t>
            </a:r>
          </a:p>
        </p:txBody>
      </p:sp>
      <p:sp>
        <p:nvSpPr>
          <p:cNvPr id="33" name="TextBox 32"/>
          <p:cNvSpPr txBox="1"/>
          <p:nvPr/>
        </p:nvSpPr>
        <p:spPr>
          <a:xfrm>
            <a:off x="152401" y="1889763"/>
            <a:ext cx="2331720" cy="1323439"/>
          </a:xfrm>
          <a:prstGeom prst="rect">
            <a:avLst/>
          </a:prstGeom>
          <a:noFill/>
        </p:spPr>
        <p:txBody>
          <a:bodyPr wrap="square" rtlCol="0">
            <a:spAutoFit/>
          </a:bodyPr>
          <a:lstStyle/>
          <a:p>
            <a:pPr algn="ctr"/>
            <a:r>
              <a:rPr lang="en-US" sz="4000" dirty="0">
                <a:solidFill>
                  <a:srgbClr val="0070C0"/>
                </a:solidFill>
                <a:latin typeface="Bauhaus 93" pitchFamily="82" charset="0"/>
              </a:rPr>
              <a:t>Blue Planet</a:t>
            </a:r>
          </a:p>
        </p:txBody>
      </p:sp>
      <p:sp>
        <p:nvSpPr>
          <p:cNvPr id="34" name="TextBox 33"/>
          <p:cNvSpPr txBox="1"/>
          <p:nvPr/>
        </p:nvSpPr>
        <p:spPr>
          <a:xfrm>
            <a:off x="152400" y="3514404"/>
            <a:ext cx="2315808" cy="1569660"/>
          </a:xfrm>
          <a:prstGeom prst="rect">
            <a:avLst/>
          </a:prstGeom>
          <a:noFill/>
        </p:spPr>
        <p:txBody>
          <a:bodyPr wrap="square" rtlCol="0">
            <a:spAutoFit/>
          </a:bodyPr>
          <a:lstStyle/>
          <a:p>
            <a:pPr algn="ctr"/>
            <a:r>
              <a:rPr lang="en-US" sz="3200" dirty="0">
                <a:solidFill>
                  <a:srgbClr val="FF0000"/>
                </a:solidFill>
                <a:latin typeface="GothicI" pitchFamily="2" charset="0"/>
                <a:cs typeface="GothicI" pitchFamily="2" charset="0"/>
              </a:rPr>
              <a:t>Ashes and Diamonds</a:t>
            </a:r>
          </a:p>
        </p:txBody>
      </p:sp>
      <p:sp>
        <p:nvSpPr>
          <p:cNvPr id="35" name="TextBox 34"/>
          <p:cNvSpPr txBox="1"/>
          <p:nvPr/>
        </p:nvSpPr>
        <p:spPr>
          <a:xfrm>
            <a:off x="228600" y="5179725"/>
            <a:ext cx="2094697" cy="1200329"/>
          </a:xfrm>
          <a:prstGeom prst="rect">
            <a:avLst/>
          </a:prstGeom>
          <a:noFill/>
        </p:spPr>
        <p:txBody>
          <a:bodyPr wrap="square" rtlCol="0">
            <a:spAutoFit/>
          </a:bodyPr>
          <a:lstStyle/>
          <a:p>
            <a:pPr algn="ctr"/>
            <a:r>
              <a:rPr lang="en-US" sz="3600" dirty="0">
                <a:solidFill>
                  <a:srgbClr val="00B050"/>
                </a:solidFill>
                <a:latin typeface="Nyala" pitchFamily="2" charset="0"/>
              </a:rPr>
              <a:t>Last Call at the Oasis</a:t>
            </a:r>
          </a:p>
        </p:txBody>
      </p:sp>
      <p:pic>
        <p:nvPicPr>
          <p:cNvPr id="9" name="Picture 2" descr="Image result for future suv"/>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45152" y="3429000"/>
            <a:ext cx="2194560" cy="15087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45152" y="5148072"/>
            <a:ext cx="2194560" cy="150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03720" y="1728216"/>
            <a:ext cx="2194560" cy="150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02376" y="3429000"/>
            <a:ext cx="2194560" cy="150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03720" y="91440"/>
            <a:ext cx="2194560" cy="150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02376" y="5148072"/>
            <a:ext cx="2194560" cy="1508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4" name="Chart 43"/>
          <p:cNvGraphicFramePr>
            <a:graphicFrameLocks/>
          </p:cNvGraphicFramePr>
          <p:nvPr>
            <p:extLst>
              <p:ext uri="{D42A27DB-BD31-4B8C-83A1-F6EECF244321}">
                <p14:modId xmlns:p14="http://schemas.microsoft.com/office/powerpoint/2010/main" val="571541765"/>
              </p:ext>
            </p:extLst>
          </p:nvPr>
        </p:nvGraphicFramePr>
        <p:xfrm>
          <a:off x="2331720" y="3429000"/>
          <a:ext cx="2194560" cy="1508760"/>
        </p:xfrm>
        <a:graphic>
          <a:graphicData uri="http://schemas.openxmlformats.org/drawingml/2006/chart">
            <c:chart xmlns:c="http://schemas.openxmlformats.org/drawingml/2006/chart" xmlns:r="http://schemas.openxmlformats.org/officeDocument/2006/relationships" r:id="rId14"/>
          </a:graphicData>
        </a:graphic>
      </p:graphicFrame>
      <p:cxnSp>
        <p:nvCxnSpPr>
          <p:cNvPr id="6" name="Straight Connector 5"/>
          <p:cNvCxnSpPr/>
          <p:nvPr/>
        </p:nvCxnSpPr>
        <p:spPr>
          <a:xfrm>
            <a:off x="228600" y="1655064"/>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8600" y="33528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8600" y="50292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2975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p:cNvGraphicFramePr>
            <a:graphicFrameLocks/>
          </p:cNvGraphicFramePr>
          <p:nvPr>
            <p:extLst>
              <p:ext uri="{D42A27DB-BD31-4B8C-83A1-F6EECF244321}">
                <p14:modId xmlns:p14="http://schemas.microsoft.com/office/powerpoint/2010/main" val="814214596"/>
              </p:ext>
            </p:extLst>
          </p:nvPr>
        </p:nvGraphicFramePr>
        <p:xfrm>
          <a:off x="2331720" y="5179725"/>
          <a:ext cx="2194560" cy="1508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p:cNvGraphicFramePr>
            <a:graphicFrameLocks/>
          </p:cNvGraphicFramePr>
          <p:nvPr>
            <p:extLst>
              <p:ext uri="{D42A27DB-BD31-4B8C-83A1-F6EECF244321}">
                <p14:modId xmlns:p14="http://schemas.microsoft.com/office/powerpoint/2010/main" val="528947637"/>
              </p:ext>
            </p:extLst>
          </p:nvPr>
        </p:nvGraphicFramePr>
        <p:xfrm>
          <a:off x="2286000" y="1728216"/>
          <a:ext cx="2194560" cy="15087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45"/>
          <p:cNvGraphicFramePr>
            <a:graphicFrameLocks/>
          </p:cNvGraphicFramePr>
          <p:nvPr>
            <p:extLst>
              <p:ext uri="{D42A27DB-BD31-4B8C-83A1-F6EECF244321}">
                <p14:modId xmlns:p14="http://schemas.microsoft.com/office/powerpoint/2010/main" val="1197264454"/>
              </p:ext>
            </p:extLst>
          </p:nvPr>
        </p:nvGraphicFramePr>
        <p:xfrm>
          <a:off x="2286000" y="91440"/>
          <a:ext cx="2194560" cy="1508760"/>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152414" y="152404"/>
            <a:ext cx="2331719" cy="1384995"/>
          </a:xfrm>
          <a:prstGeom prst="rect">
            <a:avLst/>
          </a:prstGeom>
          <a:noFill/>
        </p:spPr>
        <p:txBody>
          <a:bodyPr wrap="square" rtlCol="0">
            <a:spAutoFit/>
          </a:bodyPr>
          <a:lstStyle/>
          <a:p>
            <a:pPr algn="ctr"/>
            <a:r>
              <a:rPr lang="en-US" sz="2800" dirty="0">
                <a:solidFill>
                  <a:srgbClr val="7030A0"/>
                </a:solidFill>
                <a:latin typeface="OCR A Std" pitchFamily="49" charset="0"/>
              </a:rPr>
              <a:t>Revenge of the Nerds</a:t>
            </a:r>
          </a:p>
        </p:txBody>
      </p:sp>
      <p:sp>
        <p:nvSpPr>
          <p:cNvPr id="33" name="TextBox 32"/>
          <p:cNvSpPr txBox="1"/>
          <p:nvPr/>
        </p:nvSpPr>
        <p:spPr>
          <a:xfrm>
            <a:off x="152401" y="1889763"/>
            <a:ext cx="2331720" cy="1323439"/>
          </a:xfrm>
          <a:prstGeom prst="rect">
            <a:avLst/>
          </a:prstGeom>
          <a:noFill/>
        </p:spPr>
        <p:txBody>
          <a:bodyPr wrap="square" rtlCol="0">
            <a:spAutoFit/>
          </a:bodyPr>
          <a:lstStyle/>
          <a:p>
            <a:pPr algn="ctr"/>
            <a:r>
              <a:rPr lang="en-US" sz="4000" dirty="0">
                <a:solidFill>
                  <a:srgbClr val="0070C0"/>
                </a:solidFill>
                <a:latin typeface="Bauhaus 93" pitchFamily="82" charset="0"/>
              </a:rPr>
              <a:t>Blue Planet</a:t>
            </a:r>
          </a:p>
        </p:txBody>
      </p:sp>
      <p:sp>
        <p:nvSpPr>
          <p:cNvPr id="34" name="TextBox 33"/>
          <p:cNvSpPr txBox="1"/>
          <p:nvPr/>
        </p:nvSpPr>
        <p:spPr>
          <a:xfrm>
            <a:off x="152400" y="3514404"/>
            <a:ext cx="2315808" cy="1569660"/>
          </a:xfrm>
          <a:prstGeom prst="rect">
            <a:avLst/>
          </a:prstGeom>
          <a:noFill/>
        </p:spPr>
        <p:txBody>
          <a:bodyPr wrap="square" rtlCol="0">
            <a:spAutoFit/>
          </a:bodyPr>
          <a:lstStyle/>
          <a:p>
            <a:pPr algn="ctr"/>
            <a:r>
              <a:rPr lang="en-US" sz="3200" dirty="0">
                <a:solidFill>
                  <a:srgbClr val="FF0000"/>
                </a:solidFill>
                <a:latin typeface="GothicI" pitchFamily="2" charset="0"/>
                <a:cs typeface="GothicI" pitchFamily="2" charset="0"/>
              </a:rPr>
              <a:t>Ashes and Diamonds</a:t>
            </a:r>
          </a:p>
        </p:txBody>
      </p:sp>
      <p:sp>
        <p:nvSpPr>
          <p:cNvPr id="35" name="TextBox 34"/>
          <p:cNvSpPr txBox="1"/>
          <p:nvPr/>
        </p:nvSpPr>
        <p:spPr>
          <a:xfrm>
            <a:off x="228600" y="5179725"/>
            <a:ext cx="2094697" cy="1200329"/>
          </a:xfrm>
          <a:prstGeom prst="rect">
            <a:avLst/>
          </a:prstGeom>
          <a:noFill/>
        </p:spPr>
        <p:txBody>
          <a:bodyPr wrap="square" rtlCol="0">
            <a:spAutoFit/>
          </a:bodyPr>
          <a:lstStyle/>
          <a:p>
            <a:pPr algn="ctr"/>
            <a:r>
              <a:rPr lang="en-US" sz="3600" dirty="0">
                <a:solidFill>
                  <a:srgbClr val="00B050"/>
                </a:solidFill>
                <a:latin typeface="Nyala" pitchFamily="2" charset="0"/>
              </a:rPr>
              <a:t>Last Call at the Oasis</a:t>
            </a:r>
          </a:p>
        </p:txBody>
      </p:sp>
      <p:graphicFrame>
        <p:nvGraphicFramePr>
          <p:cNvPr id="44" name="Chart 43"/>
          <p:cNvGraphicFramePr>
            <a:graphicFrameLocks/>
          </p:cNvGraphicFramePr>
          <p:nvPr>
            <p:extLst>
              <p:ext uri="{D42A27DB-BD31-4B8C-83A1-F6EECF244321}">
                <p14:modId xmlns:p14="http://schemas.microsoft.com/office/powerpoint/2010/main" val="3923991448"/>
              </p:ext>
            </p:extLst>
          </p:nvPr>
        </p:nvGraphicFramePr>
        <p:xfrm>
          <a:off x="2331720" y="3429000"/>
          <a:ext cx="2194560" cy="1508760"/>
        </p:xfrm>
        <a:graphic>
          <a:graphicData uri="http://schemas.openxmlformats.org/drawingml/2006/chart">
            <c:chart xmlns:c="http://schemas.openxmlformats.org/drawingml/2006/chart" xmlns:r="http://schemas.openxmlformats.org/officeDocument/2006/relationships" r:id="rId6"/>
          </a:graphicData>
        </a:graphic>
      </p:graphicFrame>
      <p:cxnSp>
        <p:nvCxnSpPr>
          <p:cNvPr id="6" name="Straight Connector 5"/>
          <p:cNvCxnSpPr/>
          <p:nvPr/>
        </p:nvCxnSpPr>
        <p:spPr>
          <a:xfrm>
            <a:off x="228600" y="1655064"/>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8600" y="33528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8600" y="50292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Picture 2" descr="C:\Users\dengelbe\Pictures\Scenario Icons\LC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7750" y="507284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dengelbe\Pictures\Scenario Icons\A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7750" y="34290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dengelbe\Pictures\Scenario Icons\RoN bigg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67750" y="438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C:\Users\dengelbe\Pictures\Scenario Icons\BP.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67750" y="170916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69689" y="0"/>
            <a:ext cx="4140909" cy="1754326"/>
          </a:xfrm>
          <a:prstGeom prst="rect">
            <a:avLst/>
          </a:prstGeom>
          <a:noFill/>
        </p:spPr>
        <p:txBody>
          <a:bodyPr wrap="square" rtlCol="0">
            <a:spAutoFit/>
          </a:bodyPr>
          <a:lstStyle/>
          <a:p>
            <a:r>
              <a:rPr lang="en-US" dirty="0" smtClean="0">
                <a:solidFill>
                  <a:prstClr val="black"/>
                </a:solidFill>
              </a:rPr>
              <a:t>With more development further out in the region, single family housing remains plurality of new development. Failure to open on capacity in the core increases prices and encourages high income growth in core. </a:t>
            </a:r>
            <a:endParaRPr lang="en-US" dirty="0">
              <a:solidFill>
                <a:prstClr val="black"/>
              </a:solidFill>
            </a:endParaRPr>
          </a:p>
        </p:txBody>
      </p:sp>
      <p:sp>
        <p:nvSpPr>
          <p:cNvPr id="27" name="TextBox 26"/>
          <p:cNvSpPr txBox="1"/>
          <p:nvPr/>
        </p:nvSpPr>
        <p:spPr>
          <a:xfrm>
            <a:off x="4469690" y="1889763"/>
            <a:ext cx="4140909" cy="1200329"/>
          </a:xfrm>
          <a:prstGeom prst="rect">
            <a:avLst/>
          </a:prstGeom>
          <a:noFill/>
        </p:spPr>
        <p:txBody>
          <a:bodyPr wrap="square" rtlCol="0">
            <a:spAutoFit/>
          </a:bodyPr>
          <a:lstStyle/>
          <a:p>
            <a:r>
              <a:rPr lang="en-US" dirty="0" smtClean="0">
                <a:solidFill>
                  <a:prstClr val="black"/>
                </a:solidFill>
              </a:rPr>
              <a:t>New capacity in core and inner suburbs dampen price increases in spite of fast growth.  Multi-family housing plays a significant role in new development.</a:t>
            </a:r>
            <a:endParaRPr lang="en-US" dirty="0">
              <a:solidFill>
                <a:prstClr val="black"/>
              </a:solidFill>
            </a:endParaRPr>
          </a:p>
        </p:txBody>
      </p:sp>
      <p:sp>
        <p:nvSpPr>
          <p:cNvPr id="28" name="TextBox 27"/>
          <p:cNvSpPr txBox="1"/>
          <p:nvPr/>
        </p:nvSpPr>
        <p:spPr>
          <a:xfrm>
            <a:off x="4507791" y="3428999"/>
            <a:ext cx="4140909" cy="1477328"/>
          </a:xfrm>
          <a:prstGeom prst="rect">
            <a:avLst/>
          </a:prstGeom>
          <a:noFill/>
        </p:spPr>
        <p:txBody>
          <a:bodyPr wrap="square" rtlCol="0">
            <a:spAutoFit/>
          </a:bodyPr>
          <a:lstStyle/>
          <a:p>
            <a:r>
              <a:rPr lang="en-US" dirty="0" smtClean="0">
                <a:solidFill>
                  <a:prstClr val="black"/>
                </a:solidFill>
              </a:rPr>
              <a:t>Increases in development capacity everywhere and slow growth dampens price increases but much of the new capacity in far out areas has little impact. Housing units similar to in the baseline.</a:t>
            </a:r>
            <a:endParaRPr lang="en-US" dirty="0">
              <a:solidFill>
                <a:prstClr val="black"/>
              </a:solidFill>
            </a:endParaRPr>
          </a:p>
        </p:txBody>
      </p:sp>
      <p:sp>
        <p:nvSpPr>
          <p:cNvPr id="29" name="TextBox 28"/>
          <p:cNvSpPr txBox="1"/>
          <p:nvPr/>
        </p:nvSpPr>
        <p:spPr>
          <a:xfrm>
            <a:off x="4507791" y="5103674"/>
            <a:ext cx="4140909" cy="1754326"/>
          </a:xfrm>
          <a:prstGeom prst="rect">
            <a:avLst/>
          </a:prstGeom>
          <a:noFill/>
        </p:spPr>
        <p:txBody>
          <a:bodyPr wrap="square" rtlCol="0">
            <a:spAutoFit/>
          </a:bodyPr>
          <a:lstStyle/>
          <a:p>
            <a:r>
              <a:rPr lang="en-US" dirty="0" smtClean="0">
                <a:solidFill>
                  <a:prstClr val="black"/>
                </a:solidFill>
              </a:rPr>
              <a:t>Increased capacity near rail and decreased capacity in rural areas ensures that multi-family units are the majority of new units. Slow growth and additional core/inner capacity dampen price increases and high income household growth in core.</a:t>
            </a:r>
            <a:endParaRPr lang="en-US" dirty="0">
              <a:solidFill>
                <a:prstClr val="black"/>
              </a:solidFill>
            </a:endParaRPr>
          </a:p>
        </p:txBody>
      </p:sp>
    </p:spTree>
    <p:extLst>
      <p:ext uri="{BB962C8B-B14F-4D97-AF65-F5344CB8AC3E}">
        <p14:creationId xmlns:p14="http://schemas.microsoft.com/office/powerpoint/2010/main" val="444817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Emissions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1257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1094087931"/>
              </p:ext>
            </p:extLst>
          </p:nvPr>
        </p:nvGraphicFramePr>
        <p:xfrm>
          <a:off x="457200" y="1600200"/>
          <a:ext cx="8229600" cy="476250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txBox="1">
            <a:spLocks/>
          </p:cNvSpPr>
          <p:nvPr/>
        </p:nvSpPr>
        <p:spPr>
          <a:xfrm>
            <a:off x="871608" y="1678"/>
            <a:ext cx="8229600" cy="1065122"/>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rPr>
              <a:t>New Technology and Higher Fuel Prices Both Play and Role in Decreasing Building Emissions</a:t>
            </a:r>
            <a:endParaRPr lang="en-US" dirty="0">
              <a:solidFill>
                <a:prstClr val="white"/>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14" name="Picture 2" descr="C:\Users\dengelbe\Pictures\Scenario Icons\LC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6316335"/>
            <a:ext cx="457200" cy="457200"/>
          </a:xfrm>
          <a:prstGeom prst="rect">
            <a:avLst/>
          </a:prstGeom>
          <a:solidFill>
            <a:schemeClr val="bg1"/>
          </a:solidFill>
        </p:spPr>
      </p:pic>
      <p:pic>
        <p:nvPicPr>
          <p:cNvPr id="15" name="Picture 3" descr="C:\Users\dengelbe\Pictures\Scenario Icons\A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6324600"/>
            <a:ext cx="457200" cy="457200"/>
          </a:xfrm>
          <a:prstGeom prst="rect">
            <a:avLst/>
          </a:prstGeom>
          <a:solidFill>
            <a:schemeClr val="bg1"/>
          </a:solidFill>
        </p:spPr>
      </p:pic>
      <p:pic>
        <p:nvPicPr>
          <p:cNvPr id="16" name="Picture 4" descr="C:\Users\dengelbe\Pictures\Scenario Icons\RoN bigg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6316335"/>
            <a:ext cx="457200" cy="457200"/>
          </a:xfrm>
          <a:prstGeom prst="rect">
            <a:avLst/>
          </a:prstGeom>
          <a:solidFill>
            <a:schemeClr val="bg1"/>
          </a:solidFill>
        </p:spPr>
      </p:pic>
      <p:pic>
        <p:nvPicPr>
          <p:cNvPr id="17" name="Picture 16" descr="C:\Users\dengelbe\Pictures\Scenario Icons\BP.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95600" y="6316335"/>
            <a:ext cx="457200" cy="457200"/>
          </a:xfrm>
          <a:prstGeom prst="rect">
            <a:avLst/>
          </a:prstGeom>
          <a:solidFill>
            <a:schemeClr val="bg1"/>
          </a:solidFill>
        </p:spPr>
      </p:pic>
    </p:spTree>
    <p:extLst>
      <p:ext uri="{BB962C8B-B14F-4D97-AF65-F5344CB8AC3E}">
        <p14:creationId xmlns:p14="http://schemas.microsoft.com/office/powerpoint/2010/main" val="15524888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ext uri="{D42A27DB-BD31-4B8C-83A1-F6EECF244321}">
                <p14:modId xmlns:p14="http://schemas.microsoft.com/office/powerpoint/2010/main" val="479231013"/>
              </p:ext>
            </p:extLst>
          </p:nvPr>
        </p:nvGraphicFramePr>
        <p:xfrm>
          <a:off x="465208" y="1612899"/>
          <a:ext cx="8221592" cy="4513263"/>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rPr>
              <a:t>Autonomous Vehicles Increase Emissions,</a:t>
            </a:r>
          </a:p>
          <a:p>
            <a:r>
              <a:rPr lang="en-US" dirty="0" smtClean="0">
                <a:solidFill>
                  <a:prstClr val="white"/>
                </a:solidFill>
              </a:rPr>
              <a:t>Electric Vehicles Decrease Emissions</a:t>
            </a:r>
            <a:endParaRPr lang="en-US" dirty="0">
              <a:solidFill>
                <a:prstClr val="white"/>
              </a:solidFill>
            </a:endParaRPr>
          </a:p>
        </p:txBody>
      </p:sp>
      <p:sp>
        <p:nvSpPr>
          <p:cNvPr id="3" name="Slide Number Placeholder 2"/>
          <p:cNvSpPr>
            <a:spLocks noGrp="1"/>
          </p:cNvSpPr>
          <p:nvPr>
            <p:ph type="sldNum" sz="quarter" idx="12"/>
          </p:nvPr>
        </p:nvSpPr>
        <p:spPr/>
        <p:txBody>
          <a:bodyPr/>
          <a:lstStyle/>
          <a:p>
            <a:fld id="{34636E62-1E67-42FD-A450-B5B318E61739}" type="slidenum">
              <a:rPr lang="en-US" smtClean="0">
                <a:solidFill>
                  <a:prstClr val="white">
                    <a:lumMod val="50000"/>
                  </a:prstClr>
                </a:solidFill>
              </a:rPr>
              <a:pPr/>
              <a:t>23</a:t>
            </a:fld>
            <a:endParaRPr lang="en-US" dirty="0">
              <a:solidFill>
                <a:prstClr val="white">
                  <a:lumMod val="50000"/>
                </a:prstClr>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16" name="Picture 2" descr="C:\Users\dengelbe\Pictures\Scenario Icons\LC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56320" y="5029200"/>
            <a:ext cx="411480" cy="411480"/>
          </a:xfrm>
          <a:prstGeom prst="rect">
            <a:avLst/>
          </a:prstGeom>
          <a:solidFill>
            <a:schemeClr val="bg1"/>
          </a:solidFill>
        </p:spPr>
      </p:pic>
      <p:pic>
        <p:nvPicPr>
          <p:cNvPr id="17" name="Picture 3" descr="C:\Users\dengelbe\Pictures\Scenario Icons\A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6320" y="4236720"/>
            <a:ext cx="411480" cy="411480"/>
          </a:xfrm>
          <a:prstGeom prst="rect">
            <a:avLst/>
          </a:prstGeom>
          <a:solidFill>
            <a:schemeClr val="bg1"/>
          </a:solidFill>
        </p:spPr>
      </p:pic>
      <p:pic>
        <p:nvPicPr>
          <p:cNvPr id="18" name="Picture 4" descr="C:\Users\dengelbe\Pictures\Scenario Icons\RoN bigg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6320" y="2590800"/>
            <a:ext cx="411480" cy="411480"/>
          </a:xfrm>
          <a:prstGeom prst="rect">
            <a:avLst/>
          </a:prstGeom>
          <a:solidFill>
            <a:schemeClr val="bg1"/>
          </a:solidFill>
        </p:spPr>
      </p:pic>
      <p:pic>
        <p:nvPicPr>
          <p:cNvPr id="19" name="Picture 18" descr="C:\Users\dengelbe\Pictures\Scenario Icons\BP.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56320" y="3429000"/>
            <a:ext cx="411480" cy="411480"/>
          </a:xfrm>
          <a:prstGeom prst="rect">
            <a:avLst/>
          </a:prstGeom>
          <a:solidFill>
            <a:schemeClr val="bg1"/>
          </a:solidFill>
        </p:spPr>
      </p:pic>
    </p:spTree>
    <p:extLst>
      <p:ext uri="{BB962C8B-B14F-4D97-AF65-F5344CB8AC3E}">
        <p14:creationId xmlns:p14="http://schemas.microsoft.com/office/powerpoint/2010/main" val="27100471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p:cNvGraphicFramePr>
            <a:graphicFrameLocks/>
          </p:cNvGraphicFramePr>
          <p:nvPr>
            <p:extLst>
              <p:ext uri="{D42A27DB-BD31-4B8C-83A1-F6EECF244321}">
                <p14:modId xmlns:p14="http://schemas.microsoft.com/office/powerpoint/2010/main" val="3330600954"/>
              </p:ext>
            </p:extLst>
          </p:nvPr>
        </p:nvGraphicFramePr>
        <p:xfrm>
          <a:off x="2331720" y="5179725"/>
          <a:ext cx="2194560" cy="1508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p:cNvGraphicFramePr>
            <a:graphicFrameLocks/>
          </p:cNvGraphicFramePr>
          <p:nvPr>
            <p:extLst>
              <p:ext uri="{D42A27DB-BD31-4B8C-83A1-F6EECF244321}">
                <p14:modId xmlns:p14="http://schemas.microsoft.com/office/powerpoint/2010/main" val="980646389"/>
              </p:ext>
            </p:extLst>
          </p:nvPr>
        </p:nvGraphicFramePr>
        <p:xfrm>
          <a:off x="2286000" y="1728216"/>
          <a:ext cx="2194560" cy="15087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45"/>
          <p:cNvGraphicFramePr>
            <a:graphicFrameLocks/>
          </p:cNvGraphicFramePr>
          <p:nvPr>
            <p:extLst>
              <p:ext uri="{D42A27DB-BD31-4B8C-83A1-F6EECF244321}">
                <p14:modId xmlns:p14="http://schemas.microsoft.com/office/powerpoint/2010/main" val="1745691994"/>
              </p:ext>
            </p:extLst>
          </p:nvPr>
        </p:nvGraphicFramePr>
        <p:xfrm>
          <a:off x="2286000" y="91440"/>
          <a:ext cx="2194560" cy="1508760"/>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152414" y="152404"/>
            <a:ext cx="2331719" cy="1384995"/>
          </a:xfrm>
          <a:prstGeom prst="rect">
            <a:avLst/>
          </a:prstGeom>
          <a:noFill/>
        </p:spPr>
        <p:txBody>
          <a:bodyPr wrap="square" rtlCol="0">
            <a:spAutoFit/>
          </a:bodyPr>
          <a:lstStyle/>
          <a:p>
            <a:pPr algn="ctr"/>
            <a:r>
              <a:rPr lang="en-US" sz="2800" dirty="0">
                <a:solidFill>
                  <a:srgbClr val="7030A0"/>
                </a:solidFill>
                <a:latin typeface="OCR A Std" pitchFamily="49" charset="0"/>
              </a:rPr>
              <a:t>Revenge of the Nerds</a:t>
            </a:r>
          </a:p>
        </p:txBody>
      </p:sp>
      <p:sp>
        <p:nvSpPr>
          <p:cNvPr id="33" name="TextBox 32"/>
          <p:cNvSpPr txBox="1"/>
          <p:nvPr/>
        </p:nvSpPr>
        <p:spPr>
          <a:xfrm>
            <a:off x="152401" y="1889763"/>
            <a:ext cx="2331720" cy="1323439"/>
          </a:xfrm>
          <a:prstGeom prst="rect">
            <a:avLst/>
          </a:prstGeom>
          <a:noFill/>
        </p:spPr>
        <p:txBody>
          <a:bodyPr wrap="square" rtlCol="0">
            <a:spAutoFit/>
          </a:bodyPr>
          <a:lstStyle/>
          <a:p>
            <a:pPr algn="ctr"/>
            <a:r>
              <a:rPr lang="en-US" sz="4000" dirty="0">
                <a:solidFill>
                  <a:srgbClr val="0070C0"/>
                </a:solidFill>
                <a:latin typeface="Bauhaus 93" pitchFamily="82" charset="0"/>
              </a:rPr>
              <a:t>Blue Planet</a:t>
            </a:r>
          </a:p>
        </p:txBody>
      </p:sp>
      <p:sp>
        <p:nvSpPr>
          <p:cNvPr id="34" name="TextBox 33"/>
          <p:cNvSpPr txBox="1"/>
          <p:nvPr/>
        </p:nvSpPr>
        <p:spPr>
          <a:xfrm>
            <a:off x="152400" y="3514404"/>
            <a:ext cx="2315808" cy="1569660"/>
          </a:xfrm>
          <a:prstGeom prst="rect">
            <a:avLst/>
          </a:prstGeom>
          <a:noFill/>
        </p:spPr>
        <p:txBody>
          <a:bodyPr wrap="square" rtlCol="0">
            <a:spAutoFit/>
          </a:bodyPr>
          <a:lstStyle/>
          <a:p>
            <a:pPr algn="ctr"/>
            <a:r>
              <a:rPr lang="en-US" sz="3200" dirty="0">
                <a:solidFill>
                  <a:srgbClr val="FF0000"/>
                </a:solidFill>
                <a:latin typeface="GothicI" pitchFamily="2" charset="0"/>
                <a:cs typeface="GothicI" pitchFamily="2" charset="0"/>
              </a:rPr>
              <a:t>Ashes and Diamonds</a:t>
            </a:r>
          </a:p>
        </p:txBody>
      </p:sp>
      <p:sp>
        <p:nvSpPr>
          <p:cNvPr id="35" name="TextBox 34"/>
          <p:cNvSpPr txBox="1"/>
          <p:nvPr/>
        </p:nvSpPr>
        <p:spPr>
          <a:xfrm>
            <a:off x="228600" y="5179725"/>
            <a:ext cx="2094697" cy="1200329"/>
          </a:xfrm>
          <a:prstGeom prst="rect">
            <a:avLst/>
          </a:prstGeom>
          <a:noFill/>
        </p:spPr>
        <p:txBody>
          <a:bodyPr wrap="square" rtlCol="0">
            <a:spAutoFit/>
          </a:bodyPr>
          <a:lstStyle/>
          <a:p>
            <a:pPr algn="ctr"/>
            <a:r>
              <a:rPr lang="en-US" sz="3600" dirty="0">
                <a:solidFill>
                  <a:srgbClr val="00B050"/>
                </a:solidFill>
                <a:latin typeface="Nyala" pitchFamily="2" charset="0"/>
              </a:rPr>
              <a:t>Last Call at the Oasis</a:t>
            </a:r>
          </a:p>
        </p:txBody>
      </p:sp>
      <p:graphicFrame>
        <p:nvGraphicFramePr>
          <p:cNvPr id="44" name="Chart 43"/>
          <p:cNvGraphicFramePr>
            <a:graphicFrameLocks/>
          </p:cNvGraphicFramePr>
          <p:nvPr>
            <p:extLst>
              <p:ext uri="{D42A27DB-BD31-4B8C-83A1-F6EECF244321}">
                <p14:modId xmlns:p14="http://schemas.microsoft.com/office/powerpoint/2010/main" val="702403445"/>
              </p:ext>
            </p:extLst>
          </p:nvPr>
        </p:nvGraphicFramePr>
        <p:xfrm>
          <a:off x="2331720" y="3429000"/>
          <a:ext cx="2194560" cy="1508760"/>
        </p:xfrm>
        <a:graphic>
          <a:graphicData uri="http://schemas.openxmlformats.org/drawingml/2006/chart">
            <c:chart xmlns:c="http://schemas.openxmlformats.org/drawingml/2006/chart" xmlns:r="http://schemas.openxmlformats.org/officeDocument/2006/relationships" r:id="rId6"/>
          </a:graphicData>
        </a:graphic>
      </p:graphicFrame>
      <p:cxnSp>
        <p:nvCxnSpPr>
          <p:cNvPr id="6" name="Straight Connector 5"/>
          <p:cNvCxnSpPr/>
          <p:nvPr/>
        </p:nvCxnSpPr>
        <p:spPr>
          <a:xfrm>
            <a:off x="228600" y="1655064"/>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8600" y="33528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8600" y="50292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Picture 2" descr="C:\Users\dengelbe\Pictures\Scenario Icons\LC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7750" y="507284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dengelbe\Pictures\Scenario Icons\A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7750" y="34290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dengelbe\Pictures\Scenario Icons\RoN bigg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67750" y="438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C:\Users\dengelbe\Pictures\Scenario Icons\BP.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67750" y="170916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69691" y="87630"/>
            <a:ext cx="4140909" cy="1477328"/>
          </a:xfrm>
          <a:prstGeom prst="rect">
            <a:avLst/>
          </a:prstGeom>
          <a:noFill/>
        </p:spPr>
        <p:txBody>
          <a:bodyPr wrap="square" rtlCol="0">
            <a:spAutoFit/>
          </a:bodyPr>
          <a:lstStyle/>
          <a:p>
            <a:r>
              <a:rPr lang="en-US" dirty="0" smtClean="0">
                <a:solidFill>
                  <a:prstClr val="black"/>
                </a:solidFill>
              </a:rPr>
              <a:t>Additional driving in autonomous vehicles dramatically increases greenhouse has emissions from vehicles. Electric vehicles, adopted slowly, cannot mitigate the impact.</a:t>
            </a:r>
            <a:endParaRPr lang="en-US" dirty="0">
              <a:solidFill>
                <a:prstClr val="black"/>
              </a:solidFill>
            </a:endParaRPr>
          </a:p>
        </p:txBody>
      </p:sp>
      <p:sp>
        <p:nvSpPr>
          <p:cNvPr id="27" name="TextBox 26"/>
          <p:cNvSpPr txBox="1"/>
          <p:nvPr/>
        </p:nvSpPr>
        <p:spPr>
          <a:xfrm>
            <a:off x="4469690" y="1709166"/>
            <a:ext cx="4140909" cy="923330"/>
          </a:xfrm>
          <a:prstGeom prst="rect">
            <a:avLst/>
          </a:prstGeom>
          <a:noFill/>
        </p:spPr>
        <p:txBody>
          <a:bodyPr wrap="square" rtlCol="0">
            <a:spAutoFit/>
          </a:bodyPr>
          <a:lstStyle/>
          <a:p>
            <a:r>
              <a:rPr lang="en-US" dirty="0" smtClean="0">
                <a:solidFill>
                  <a:prstClr val="black"/>
                </a:solidFill>
              </a:rPr>
              <a:t>Fast adoption of electric vehicle and green building technology generate deep reductions in greenhouse gas use.</a:t>
            </a:r>
            <a:endParaRPr lang="en-US" dirty="0">
              <a:solidFill>
                <a:prstClr val="black"/>
              </a:solidFill>
            </a:endParaRPr>
          </a:p>
        </p:txBody>
      </p:sp>
      <p:sp>
        <p:nvSpPr>
          <p:cNvPr id="28" name="TextBox 27"/>
          <p:cNvSpPr txBox="1"/>
          <p:nvPr/>
        </p:nvSpPr>
        <p:spPr>
          <a:xfrm>
            <a:off x="4507791" y="3428999"/>
            <a:ext cx="4140909" cy="923330"/>
          </a:xfrm>
          <a:prstGeom prst="rect">
            <a:avLst/>
          </a:prstGeom>
          <a:noFill/>
        </p:spPr>
        <p:txBody>
          <a:bodyPr wrap="square" rtlCol="0">
            <a:spAutoFit/>
          </a:bodyPr>
          <a:lstStyle/>
          <a:p>
            <a:r>
              <a:rPr lang="en-US" dirty="0" smtClean="0">
                <a:solidFill>
                  <a:prstClr val="black"/>
                </a:solidFill>
              </a:rPr>
              <a:t>Low energy prices encourage more energy use per capita but slow growth keeps overall emissions similar to the baseline.</a:t>
            </a:r>
            <a:endParaRPr lang="en-US" dirty="0">
              <a:solidFill>
                <a:prstClr val="black"/>
              </a:solidFill>
            </a:endParaRPr>
          </a:p>
        </p:txBody>
      </p:sp>
      <p:sp>
        <p:nvSpPr>
          <p:cNvPr id="29" name="TextBox 28"/>
          <p:cNvSpPr txBox="1"/>
          <p:nvPr/>
        </p:nvSpPr>
        <p:spPr>
          <a:xfrm>
            <a:off x="4507791" y="5204496"/>
            <a:ext cx="4140909" cy="1477328"/>
          </a:xfrm>
          <a:prstGeom prst="rect">
            <a:avLst/>
          </a:prstGeom>
          <a:noFill/>
        </p:spPr>
        <p:txBody>
          <a:bodyPr wrap="square" rtlCol="0">
            <a:spAutoFit/>
          </a:bodyPr>
          <a:lstStyle/>
          <a:p>
            <a:r>
              <a:rPr lang="en-US" dirty="0" smtClean="0">
                <a:solidFill>
                  <a:prstClr val="black"/>
                </a:solidFill>
              </a:rPr>
              <a:t>GHG cuts from vehicles lags behind blue planet. With residential buildings, higher gas prices encourage more frequent retrofitting and higher standards for new development.</a:t>
            </a:r>
            <a:endParaRPr lang="en-US" dirty="0">
              <a:solidFill>
                <a:prstClr val="black"/>
              </a:solidFill>
            </a:endParaRPr>
          </a:p>
        </p:txBody>
      </p:sp>
    </p:spTree>
    <p:extLst>
      <p:ext uri="{BB962C8B-B14F-4D97-AF65-F5344CB8AC3E}">
        <p14:creationId xmlns:p14="http://schemas.microsoft.com/office/powerpoint/2010/main" val="216984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 Cover</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1711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5" y="-1"/>
            <a:ext cx="9144001" cy="88710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8" name="Picture 7" descr="ncsg_knocked-out.jpg"/>
          <p:cNvPicPr>
            <a:picLocks noChangeAspect="1"/>
          </p:cNvPicPr>
          <p:nvPr/>
        </p:nvPicPr>
        <p:blipFill>
          <a:blip r:embed="rId3" cstate="print"/>
          <a:stretch>
            <a:fillRect/>
          </a:stretch>
        </p:blipFill>
        <p:spPr>
          <a:xfrm>
            <a:off x="68244" y="331034"/>
            <a:ext cx="1042295" cy="1051560"/>
          </a:xfrm>
          <a:prstGeom prst="rect">
            <a:avLst/>
          </a:prstGeom>
        </p:spPr>
      </p:pic>
      <p:sp>
        <p:nvSpPr>
          <p:cNvPr id="9"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In All Scenarios Forest and Farms Continue Steady Decline</a:t>
            </a:r>
            <a:endParaRPr lang="en-US" dirty="0">
              <a:solidFill>
                <a:prstClr val="white"/>
              </a:solidFill>
              <a:latin typeface="Century Gothic" pitchFamily="34"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graphicFrame>
        <p:nvGraphicFramePr>
          <p:cNvPr id="17" name="Content Placeholder 16"/>
          <p:cNvGraphicFramePr>
            <a:graphicFrameLocks noGrp="1"/>
          </p:cNvGraphicFramePr>
          <p:nvPr>
            <p:ph idx="1"/>
            <p:extLst>
              <p:ext uri="{D42A27DB-BD31-4B8C-83A1-F6EECF244321}">
                <p14:modId xmlns:p14="http://schemas.microsoft.com/office/powerpoint/2010/main" val="3672558992"/>
              </p:ext>
            </p:extLst>
          </p:nvPr>
        </p:nvGraphicFramePr>
        <p:xfrm>
          <a:off x="0" y="1382594"/>
          <a:ext cx="9144000" cy="52447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922109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18"/>
          <p:cNvGraphicFramePr>
            <a:graphicFrameLocks noGrp="1"/>
          </p:cNvGraphicFramePr>
          <p:nvPr>
            <p:ph idx="1"/>
            <p:extLst>
              <p:ext uri="{D42A27DB-BD31-4B8C-83A1-F6EECF244321}">
                <p14:modId xmlns:p14="http://schemas.microsoft.com/office/powerpoint/2010/main" val="3462963185"/>
              </p:ext>
            </p:extLst>
          </p:nvPr>
        </p:nvGraphicFramePr>
        <p:xfrm>
          <a:off x="457200" y="1600200"/>
          <a:ext cx="8229600" cy="476250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5" y="-1"/>
            <a:ext cx="9144001" cy="88710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8" name="Picture 7" descr="ncsg_knocked-out.jpg"/>
          <p:cNvPicPr>
            <a:picLocks noChangeAspect="1"/>
          </p:cNvPicPr>
          <p:nvPr/>
        </p:nvPicPr>
        <p:blipFill>
          <a:blip r:embed="rId4" cstate="print"/>
          <a:stretch>
            <a:fillRect/>
          </a:stretch>
        </p:blipFill>
        <p:spPr>
          <a:xfrm>
            <a:off x="68244" y="331034"/>
            <a:ext cx="1042295" cy="1051560"/>
          </a:xfrm>
          <a:prstGeom prst="rect">
            <a:avLst/>
          </a:prstGeom>
        </p:spPr>
      </p:pic>
      <p:sp>
        <p:nvSpPr>
          <p:cNvPr id="9" name="Title 1"/>
          <p:cNvSpPr txBox="1">
            <a:spLocks/>
          </p:cNvSpPr>
          <p:nvPr/>
        </p:nvSpPr>
        <p:spPr>
          <a:xfrm>
            <a:off x="871608" y="1678"/>
            <a:ext cx="8229600" cy="885426"/>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Land Protection and Growth Rate are Primary Determinant of Land Cover Change</a:t>
            </a:r>
            <a:endParaRPr lang="en-US" dirty="0">
              <a:solidFill>
                <a:prstClr val="white"/>
              </a:solidFill>
              <a:latin typeface="Century Gothic" pitchFamily="34"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17" name="Picture 2" descr="C:\Users\dengelbe\Pictures\Scenario Icons\LC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1400" y="5766816"/>
            <a:ext cx="329184" cy="3291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Users\dengelbe\Pictures\Scenario Icons\A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6000" y="5494665"/>
            <a:ext cx="329184" cy="3291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dengelbe\Pictures\Scenario Icons\RoN bigg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5486400"/>
            <a:ext cx="329184" cy="32918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Users\dengelbe\Pictures\Scenario Icons\BP.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86408" y="5690616"/>
            <a:ext cx="329184" cy="32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3679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0" name="Content Placeholder 19"/>
          <p:cNvGraphicFramePr>
            <a:graphicFrameLocks noGrp="1"/>
          </p:cNvGraphicFramePr>
          <p:nvPr>
            <p:ph idx="1"/>
            <p:extLst>
              <p:ext uri="{D42A27DB-BD31-4B8C-83A1-F6EECF244321}">
                <p14:modId xmlns:p14="http://schemas.microsoft.com/office/powerpoint/2010/main" val="1013733081"/>
              </p:ext>
            </p:extLst>
          </p:nvPr>
        </p:nvGraphicFramePr>
        <p:xfrm>
          <a:off x="457200" y="1600200"/>
          <a:ext cx="8229600" cy="476250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5" y="-1"/>
            <a:ext cx="9144001" cy="88710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8" name="Picture 7" descr="ncsg_knocked-out.jpg"/>
          <p:cNvPicPr>
            <a:picLocks noChangeAspect="1"/>
          </p:cNvPicPr>
          <p:nvPr/>
        </p:nvPicPr>
        <p:blipFill>
          <a:blip r:embed="rId4" cstate="print"/>
          <a:stretch>
            <a:fillRect/>
          </a:stretch>
        </p:blipFill>
        <p:spPr>
          <a:xfrm>
            <a:off x="68244" y="331034"/>
            <a:ext cx="1042295" cy="1051560"/>
          </a:xfrm>
          <a:prstGeom prst="rect">
            <a:avLst/>
          </a:prstGeom>
        </p:spPr>
      </p:pic>
      <p:sp>
        <p:nvSpPr>
          <p:cNvPr id="9"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Forests Are Most Vulnerable In Suburban Washington </a:t>
            </a:r>
            <a:endParaRPr lang="en-US" dirty="0">
              <a:solidFill>
                <a:prstClr val="white"/>
              </a:solidFill>
              <a:latin typeface="Century Gothic" pitchFamily="34"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22" name="Picture 2" descr="C:\Users\dengelbe\Pictures\Scenario Icons\LC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5600" y="4724400"/>
            <a:ext cx="274320" cy="274320"/>
          </a:xfrm>
          <a:prstGeom prst="rect">
            <a:avLst/>
          </a:prstGeom>
          <a:solidFill>
            <a:schemeClr val="bg1"/>
          </a:solidFill>
        </p:spPr>
      </p:pic>
      <p:pic>
        <p:nvPicPr>
          <p:cNvPr id="23" name="Picture 3" descr="C:\Users\dengelbe\Pictures\Scenario Icons\A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05600" y="4191000"/>
            <a:ext cx="274320" cy="274320"/>
          </a:xfrm>
          <a:prstGeom prst="rect">
            <a:avLst/>
          </a:prstGeom>
          <a:solidFill>
            <a:schemeClr val="bg1"/>
          </a:solidFill>
        </p:spPr>
      </p:pic>
      <p:pic>
        <p:nvPicPr>
          <p:cNvPr id="24" name="Picture 4" descr="C:\Users\dengelbe\Pictures\Scenario Icons\RoN bigg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3154680"/>
            <a:ext cx="274320" cy="274320"/>
          </a:xfrm>
          <a:prstGeom prst="rect">
            <a:avLst/>
          </a:prstGeom>
          <a:solidFill>
            <a:schemeClr val="bg1"/>
          </a:solidFill>
        </p:spPr>
      </p:pic>
      <p:pic>
        <p:nvPicPr>
          <p:cNvPr id="25" name="Picture 24" descr="C:\Users\dengelbe\Pictures\Scenario Icons\BP.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05600" y="3709416"/>
            <a:ext cx="274320" cy="274320"/>
          </a:xfrm>
          <a:prstGeom prst="rect">
            <a:avLst/>
          </a:prstGeom>
          <a:solidFill>
            <a:schemeClr val="bg1"/>
          </a:solidFill>
        </p:spPr>
      </p:pic>
    </p:spTree>
    <p:extLst>
      <p:ext uri="{BB962C8B-B14F-4D97-AF65-F5344CB8AC3E}">
        <p14:creationId xmlns:p14="http://schemas.microsoft.com/office/powerpoint/2010/main" val="93690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8" name="Content Placeholder 17"/>
          <p:cNvGraphicFramePr>
            <a:graphicFrameLocks noGrp="1"/>
          </p:cNvGraphicFramePr>
          <p:nvPr>
            <p:ph idx="1"/>
            <p:extLst>
              <p:ext uri="{D42A27DB-BD31-4B8C-83A1-F6EECF244321}">
                <p14:modId xmlns:p14="http://schemas.microsoft.com/office/powerpoint/2010/main" val="4039201526"/>
              </p:ext>
            </p:extLst>
          </p:nvPr>
        </p:nvGraphicFramePr>
        <p:xfrm>
          <a:off x="457200" y="1600200"/>
          <a:ext cx="8229600" cy="476250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5" y="-1"/>
            <a:ext cx="9144001" cy="88710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8" name="Picture 7" descr="ncsg_knocked-out.jpg"/>
          <p:cNvPicPr>
            <a:picLocks noChangeAspect="1"/>
          </p:cNvPicPr>
          <p:nvPr/>
        </p:nvPicPr>
        <p:blipFill>
          <a:blip r:embed="rId4" cstate="print"/>
          <a:stretch>
            <a:fillRect/>
          </a:stretch>
        </p:blipFill>
        <p:spPr>
          <a:xfrm>
            <a:off x="68244" y="331034"/>
            <a:ext cx="1042295" cy="1051560"/>
          </a:xfrm>
          <a:prstGeom prst="rect">
            <a:avLst/>
          </a:prstGeom>
        </p:spPr>
      </p:pic>
      <p:sp>
        <p:nvSpPr>
          <p:cNvPr id="9"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Threatened Farmland More Widespread</a:t>
            </a:r>
            <a:endParaRPr lang="en-US" dirty="0">
              <a:solidFill>
                <a:prstClr val="white"/>
              </a:solidFill>
              <a:latin typeface="Century Gothic" pitchFamily="34"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17" name="Picture 2" descr="C:\Users\dengelbe\Pictures\Scenario Icons\LC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5600" y="4724400"/>
            <a:ext cx="274320" cy="274320"/>
          </a:xfrm>
          <a:prstGeom prst="rect">
            <a:avLst/>
          </a:prstGeom>
          <a:solidFill>
            <a:schemeClr val="bg1"/>
          </a:solidFill>
        </p:spPr>
      </p:pic>
      <p:pic>
        <p:nvPicPr>
          <p:cNvPr id="19" name="Picture 3" descr="C:\Users\dengelbe\Pictures\Scenario Icons\A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05600" y="4191000"/>
            <a:ext cx="274320" cy="274320"/>
          </a:xfrm>
          <a:prstGeom prst="rect">
            <a:avLst/>
          </a:prstGeom>
          <a:solidFill>
            <a:schemeClr val="bg1"/>
          </a:solidFill>
        </p:spPr>
      </p:pic>
      <p:pic>
        <p:nvPicPr>
          <p:cNvPr id="20" name="Picture 4" descr="C:\Users\dengelbe\Pictures\Scenario Icons\RoN bigg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3154680"/>
            <a:ext cx="274320" cy="274320"/>
          </a:xfrm>
          <a:prstGeom prst="rect">
            <a:avLst/>
          </a:prstGeom>
          <a:solidFill>
            <a:schemeClr val="bg1"/>
          </a:solidFill>
        </p:spPr>
      </p:pic>
      <p:pic>
        <p:nvPicPr>
          <p:cNvPr id="21" name="Picture 20" descr="C:\Users\dengelbe\Pictures\Scenario Icons\BP.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05600" y="3709416"/>
            <a:ext cx="274320" cy="274320"/>
          </a:xfrm>
          <a:prstGeom prst="rect">
            <a:avLst/>
          </a:prstGeom>
          <a:solidFill>
            <a:schemeClr val="bg1"/>
          </a:solidFill>
        </p:spPr>
      </p:pic>
    </p:spTree>
    <p:extLst>
      <p:ext uri="{BB962C8B-B14F-4D97-AF65-F5344CB8AC3E}">
        <p14:creationId xmlns:p14="http://schemas.microsoft.com/office/powerpoint/2010/main" val="2197129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a:graphicFrameLocks/>
          </p:cNvGraphicFramePr>
          <p:nvPr>
            <p:extLst>
              <p:ext uri="{D42A27DB-BD31-4B8C-83A1-F6EECF244321}">
                <p14:modId xmlns:p14="http://schemas.microsoft.com/office/powerpoint/2010/main" val="2853901398"/>
              </p:ext>
            </p:extLst>
          </p:nvPr>
        </p:nvGraphicFramePr>
        <p:xfrm>
          <a:off x="1534095" y="901730"/>
          <a:ext cx="7609909" cy="5901841"/>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Selected Inputs for Alternative Scenarios</a:t>
            </a:r>
            <a:endParaRPr lang="en-US" dirty="0">
              <a:solidFill>
                <a:prstClr val="white"/>
              </a:solidFill>
              <a:latin typeface="Century Gothic" pitchFamily="34"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sp>
        <p:nvSpPr>
          <p:cNvPr id="7" name="Rectangle 6"/>
          <p:cNvSpPr/>
          <p:nvPr/>
        </p:nvSpPr>
        <p:spPr>
          <a:xfrm>
            <a:off x="68241" y="1600200"/>
            <a:ext cx="146585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prstClr val="white"/>
                </a:solidFill>
              </a:rPr>
              <a:t>Vehicle Characteristics</a:t>
            </a:r>
            <a:endParaRPr lang="en-US" sz="1500" dirty="0">
              <a:solidFill>
                <a:prstClr val="white"/>
              </a:solidFill>
            </a:endParaRPr>
          </a:p>
        </p:txBody>
      </p:sp>
      <p:sp>
        <p:nvSpPr>
          <p:cNvPr id="18" name="Rectangle 17"/>
          <p:cNvSpPr/>
          <p:nvPr/>
        </p:nvSpPr>
        <p:spPr>
          <a:xfrm>
            <a:off x="68241" y="2590800"/>
            <a:ext cx="146585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prstClr val="white"/>
                </a:solidFill>
              </a:rPr>
              <a:t>Network Characteristics</a:t>
            </a:r>
            <a:endParaRPr lang="en-US" sz="1500" dirty="0">
              <a:solidFill>
                <a:prstClr val="white"/>
              </a:solidFill>
            </a:endParaRPr>
          </a:p>
        </p:txBody>
      </p:sp>
      <p:sp>
        <p:nvSpPr>
          <p:cNvPr id="19" name="Rectangle 18"/>
          <p:cNvSpPr/>
          <p:nvPr/>
        </p:nvSpPr>
        <p:spPr>
          <a:xfrm>
            <a:off x="65842" y="3886200"/>
            <a:ext cx="146585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prstClr val="white"/>
                </a:solidFill>
              </a:rPr>
              <a:t>Economic  Projections</a:t>
            </a:r>
            <a:endParaRPr lang="en-US" sz="1500" dirty="0">
              <a:solidFill>
                <a:prstClr val="white"/>
              </a:solidFill>
            </a:endParaRPr>
          </a:p>
        </p:txBody>
      </p:sp>
      <p:sp>
        <p:nvSpPr>
          <p:cNvPr id="20" name="Rectangle 19"/>
          <p:cNvSpPr/>
          <p:nvPr/>
        </p:nvSpPr>
        <p:spPr>
          <a:xfrm>
            <a:off x="68241" y="5029200"/>
            <a:ext cx="1465852"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prstClr val="white"/>
                </a:solidFill>
              </a:rPr>
              <a:t>Development Capacity</a:t>
            </a:r>
            <a:endParaRPr lang="en-US" sz="1500" dirty="0">
              <a:solidFill>
                <a:prstClr val="white"/>
              </a:solidFill>
            </a:endParaRPr>
          </a:p>
        </p:txBody>
      </p:sp>
      <p:sp>
        <p:nvSpPr>
          <p:cNvPr id="21" name="Rectangle 20"/>
          <p:cNvSpPr/>
          <p:nvPr/>
        </p:nvSpPr>
        <p:spPr>
          <a:xfrm>
            <a:off x="65842" y="6019800"/>
            <a:ext cx="1465852"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prstClr val="white"/>
                </a:solidFill>
              </a:rPr>
              <a:t>Climate Policy</a:t>
            </a:r>
            <a:endParaRPr lang="en-US" sz="1500" dirty="0">
              <a:solidFill>
                <a:prstClr val="white"/>
              </a:solidFill>
            </a:endParaRPr>
          </a:p>
        </p:txBody>
      </p:sp>
      <p:pic>
        <p:nvPicPr>
          <p:cNvPr id="22" name="Picture 2" descr="C:\Users\dengelbe\Pictures\Scenario Icons\LC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0880" y="6468735"/>
            <a:ext cx="274320" cy="274320"/>
          </a:xfrm>
          <a:prstGeom prst="rect">
            <a:avLst/>
          </a:prstGeom>
          <a:solidFill>
            <a:schemeClr val="bg1"/>
          </a:solidFill>
        </p:spPr>
      </p:pic>
      <p:pic>
        <p:nvPicPr>
          <p:cNvPr id="23" name="Picture 3" descr="C:\Users\dengelbe\Pictures\Scenario Icons\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9680" y="6477000"/>
            <a:ext cx="274320" cy="274320"/>
          </a:xfrm>
          <a:prstGeom prst="rect">
            <a:avLst/>
          </a:prstGeom>
          <a:solidFill>
            <a:schemeClr val="bg1"/>
          </a:solidFill>
        </p:spPr>
      </p:pic>
      <p:pic>
        <p:nvPicPr>
          <p:cNvPr id="24" name="Picture 4" descr="C:\Users\dengelbe\Pictures\Scenario Icons\RoN bigg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6468735"/>
            <a:ext cx="274320" cy="274320"/>
          </a:xfrm>
          <a:prstGeom prst="rect">
            <a:avLst/>
          </a:prstGeom>
          <a:solidFill>
            <a:schemeClr val="bg1"/>
          </a:solidFill>
        </p:spPr>
      </p:pic>
      <p:pic>
        <p:nvPicPr>
          <p:cNvPr id="25" name="Picture 24" descr="C:\Users\dengelbe\Pictures\Scenario Icons\B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64280" y="6468735"/>
            <a:ext cx="274320" cy="274320"/>
          </a:xfrm>
          <a:prstGeom prst="rect">
            <a:avLst/>
          </a:prstGeom>
          <a:solidFill>
            <a:schemeClr val="bg1"/>
          </a:solidFill>
        </p:spPr>
      </p:pic>
    </p:spTree>
    <p:extLst>
      <p:ext uri="{BB962C8B-B14F-4D97-AF65-F5344CB8AC3E}">
        <p14:creationId xmlns:p14="http://schemas.microsoft.com/office/powerpoint/2010/main" val="113619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p:cNvGraphicFramePr>
            <a:graphicFrameLocks noGrp="1"/>
          </p:cNvGraphicFramePr>
          <p:nvPr>
            <p:ph idx="1"/>
            <p:extLst>
              <p:ext uri="{D42A27DB-BD31-4B8C-83A1-F6EECF244321}">
                <p14:modId xmlns:p14="http://schemas.microsoft.com/office/powerpoint/2010/main" val="1270524818"/>
              </p:ext>
            </p:extLst>
          </p:nvPr>
        </p:nvGraphicFramePr>
        <p:xfrm>
          <a:off x="457200" y="1600200"/>
          <a:ext cx="8229600" cy="476250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5" y="-1"/>
            <a:ext cx="9144001" cy="88710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8" name="Picture 7" descr="ncsg_knocked-out.jpg"/>
          <p:cNvPicPr>
            <a:picLocks noChangeAspect="1"/>
          </p:cNvPicPr>
          <p:nvPr/>
        </p:nvPicPr>
        <p:blipFill>
          <a:blip r:embed="rId4" cstate="print"/>
          <a:stretch>
            <a:fillRect/>
          </a:stretch>
        </p:blipFill>
        <p:spPr>
          <a:xfrm>
            <a:off x="68244" y="331034"/>
            <a:ext cx="1042295" cy="1051560"/>
          </a:xfrm>
          <a:prstGeom prst="rect">
            <a:avLst/>
          </a:prstGeom>
        </p:spPr>
      </p:pic>
      <p:sp>
        <p:nvSpPr>
          <p:cNvPr id="9"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Statewide Green Infrastructure Impacts Similar to Land Change Impacts</a:t>
            </a:r>
            <a:endParaRPr lang="en-US" dirty="0">
              <a:solidFill>
                <a:prstClr val="white"/>
              </a:solidFill>
              <a:latin typeface="Century Gothic" pitchFamily="34"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19" name="Picture 2" descr="C:\Users\dengelbe\Pictures\Scenario Icons\L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63246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dengelbe\Pictures\Scenario Icons\A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0" y="633286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dengelbe\Pictures\Scenario Icons\RoN bigg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63246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C:\Users\dengelbe\Pictures\Scenario Icons\BP.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81400" y="6324600"/>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596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p:cNvGraphicFramePr>
            <a:graphicFrameLocks/>
          </p:cNvGraphicFramePr>
          <p:nvPr>
            <p:extLst>
              <p:ext uri="{D42A27DB-BD31-4B8C-83A1-F6EECF244321}">
                <p14:modId xmlns:p14="http://schemas.microsoft.com/office/powerpoint/2010/main" val="1908048996"/>
              </p:ext>
            </p:extLst>
          </p:nvPr>
        </p:nvGraphicFramePr>
        <p:xfrm>
          <a:off x="2331720" y="5179725"/>
          <a:ext cx="2194560" cy="1508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p:cNvGraphicFramePr>
            <a:graphicFrameLocks/>
          </p:cNvGraphicFramePr>
          <p:nvPr>
            <p:extLst>
              <p:ext uri="{D42A27DB-BD31-4B8C-83A1-F6EECF244321}">
                <p14:modId xmlns:p14="http://schemas.microsoft.com/office/powerpoint/2010/main" val="4062473521"/>
              </p:ext>
            </p:extLst>
          </p:nvPr>
        </p:nvGraphicFramePr>
        <p:xfrm>
          <a:off x="2286000" y="1728216"/>
          <a:ext cx="2194560" cy="15087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45"/>
          <p:cNvGraphicFramePr>
            <a:graphicFrameLocks/>
          </p:cNvGraphicFramePr>
          <p:nvPr>
            <p:extLst>
              <p:ext uri="{D42A27DB-BD31-4B8C-83A1-F6EECF244321}">
                <p14:modId xmlns:p14="http://schemas.microsoft.com/office/powerpoint/2010/main" val="3943497739"/>
              </p:ext>
            </p:extLst>
          </p:nvPr>
        </p:nvGraphicFramePr>
        <p:xfrm>
          <a:off x="2286000" y="91440"/>
          <a:ext cx="2194560" cy="1508760"/>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152414" y="152404"/>
            <a:ext cx="2331719" cy="1384995"/>
          </a:xfrm>
          <a:prstGeom prst="rect">
            <a:avLst/>
          </a:prstGeom>
          <a:noFill/>
        </p:spPr>
        <p:txBody>
          <a:bodyPr wrap="square" rtlCol="0">
            <a:spAutoFit/>
          </a:bodyPr>
          <a:lstStyle/>
          <a:p>
            <a:pPr algn="ctr"/>
            <a:r>
              <a:rPr lang="en-US" sz="2800" dirty="0">
                <a:solidFill>
                  <a:srgbClr val="7030A0"/>
                </a:solidFill>
                <a:latin typeface="OCR A Std" pitchFamily="49" charset="0"/>
              </a:rPr>
              <a:t>Revenge of the Nerds</a:t>
            </a:r>
          </a:p>
        </p:txBody>
      </p:sp>
      <p:sp>
        <p:nvSpPr>
          <p:cNvPr id="33" name="TextBox 32"/>
          <p:cNvSpPr txBox="1"/>
          <p:nvPr/>
        </p:nvSpPr>
        <p:spPr>
          <a:xfrm>
            <a:off x="152401" y="1889763"/>
            <a:ext cx="2331720" cy="1323439"/>
          </a:xfrm>
          <a:prstGeom prst="rect">
            <a:avLst/>
          </a:prstGeom>
          <a:noFill/>
        </p:spPr>
        <p:txBody>
          <a:bodyPr wrap="square" rtlCol="0">
            <a:spAutoFit/>
          </a:bodyPr>
          <a:lstStyle/>
          <a:p>
            <a:pPr algn="ctr"/>
            <a:r>
              <a:rPr lang="en-US" sz="4000" dirty="0">
                <a:solidFill>
                  <a:srgbClr val="0070C0"/>
                </a:solidFill>
                <a:latin typeface="Bauhaus 93" pitchFamily="82" charset="0"/>
              </a:rPr>
              <a:t>Blue Planet</a:t>
            </a:r>
          </a:p>
        </p:txBody>
      </p:sp>
      <p:sp>
        <p:nvSpPr>
          <p:cNvPr id="34" name="TextBox 33"/>
          <p:cNvSpPr txBox="1"/>
          <p:nvPr/>
        </p:nvSpPr>
        <p:spPr>
          <a:xfrm>
            <a:off x="152400" y="3514404"/>
            <a:ext cx="2315808" cy="1569660"/>
          </a:xfrm>
          <a:prstGeom prst="rect">
            <a:avLst/>
          </a:prstGeom>
          <a:noFill/>
        </p:spPr>
        <p:txBody>
          <a:bodyPr wrap="square" rtlCol="0">
            <a:spAutoFit/>
          </a:bodyPr>
          <a:lstStyle/>
          <a:p>
            <a:pPr algn="ctr"/>
            <a:r>
              <a:rPr lang="en-US" sz="3200" dirty="0">
                <a:solidFill>
                  <a:srgbClr val="FF0000"/>
                </a:solidFill>
                <a:latin typeface="GothicI" pitchFamily="2" charset="0"/>
                <a:cs typeface="GothicI" pitchFamily="2" charset="0"/>
              </a:rPr>
              <a:t>Ashes and Diamonds</a:t>
            </a:r>
          </a:p>
        </p:txBody>
      </p:sp>
      <p:sp>
        <p:nvSpPr>
          <p:cNvPr id="35" name="TextBox 34"/>
          <p:cNvSpPr txBox="1"/>
          <p:nvPr/>
        </p:nvSpPr>
        <p:spPr>
          <a:xfrm>
            <a:off x="228600" y="5179725"/>
            <a:ext cx="2094697" cy="1200329"/>
          </a:xfrm>
          <a:prstGeom prst="rect">
            <a:avLst/>
          </a:prstGeom>
          <a:noFill/>
        </p:spPr>
        <p:txBody>
          <a:bodyPr wrap="square" rtlCol="0">
            <a:spAutoFit/>
          </a:bodyPr>
          <a:lstStyle/>
          <a:p>
            <a:pPr algn="ctr"/>
            <a:r>
              <a:rPr lang="en-US" sz="3600" dirty="0">
                <a:solidFill>
                  <a:srgbClr val="00B050"/>
                </a:solidFill>
                <a:latin typeface="Nyala" pitchFamily="2" charset="0"/>
              </a:rPr>
              <a:t>Last Call at the Oasis</a:t>
            </a:r>
          </a:p>
        </p:txBody>
      </p:sp>
      <p:graphicFrame>
        <p:nvGraphicFramePr>
          <p:cNvPr id="44" name="Chart 43"/>
          <p:cNvGraphicFramePr>
            <a:graphicFrameLocks/>
          </p:cNvGraphicFramePr>
          <p:nvPr>
            <p:extLst>
              <p:ext uri="{D42A27DB-BD31-4B8C-83A1-F6EECF244321}">
                <p14:modId xmlns:p14="http://schemas.microsoft.com/office/powerpoint/2010/main" val="1311291219"/>
              </p:ext>
            </p:extLst>
          </p:nvPr>
        </p:nvGraphicFramePr>
        <p:xfrm>
          <a:off x="2331720" y="3429000"/>
          <a:ext cx="2194560" cy="1508760"/>
        </p:xfrm>
        <a:graphic>
          <a:graphicData uri="http://schemas.openxmlformats.org/drawingml/2006/chart">
            <c:chart xmlns:c="http://schemas.openxmlformats.org/drawingml/2006/chart" xmlns:r="http://schemas.openxmlformats.org/officeDocument/2006/relationships" r:id="rId6"/>
          </a:graphicData>
        </a:graphic>
      </p:graphicFrame>
      <p:cxnSp>
        <p:nvCxnSpPr>
          <p:cNvPr id="6" name="Straight Connector 5"/>
          <p:cNvCxnSpPr/>
          <p:nvPr/>
        </p:nvCxnSpPr>
        <p:spPr>
          <a:xfrm>
            <a:off x="228600" y="1655064"/>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8600" y="33528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8600" y="50292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Picture 2" descr="C:\Users\dengelbe\Pictures\Scenario Icons\LC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7750" y="507284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dengelbe\Pictures\Scenario Icons\A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7750" y="34290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dengelbe\Pictures\Scenario Icons\RoN bigg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67750" y="438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C:\Users\dengelbe\Pictures\Scenario Icons\BP.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67750" y="170916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69691" y="87630"/>
            <a:ext cx="4140909" cy="1477328"/>
          </a:xfrm>
          <a:prstGeom prst="rect">
            <a:avLst/>
          </a:prstGeom>
          <a:noFill/>
        </p:spPr>
        <p:txBody>
          <a:bodyPr wrap="square" rtlCol="0">
            <a:spAutoFit/>
          </a:bodyPr>
          <a:lstStyle/>
          <a:p>
            <a:r>
              <a:rPr lang="en-US" dirty="0" smtClean="0">
                <a:solidFill>
                  <a:prstClr val="black"/>
                </a:solidFill>
              </a:rPr>
              <a:t>High economic growth rate and no additional land protections increase the rate of land cover change and impacts on environmental areas. Farms are particularly impacted by far out growth.</a:t>
            </a:r>
            <a:endParaRPr lang="en-US" dirty="0">
              <a:solidFill>
                <a:prstClr val="black"/>
              </a:solidFill>
            </a:endParaRPr>
          </a:p>
        </p:txBody>
      </p:sp>
      <p:sp>
        <p:nvSpPr>
          <p:cNvPr id="27" name="TextBox 26"/>
          <p:cNvSpPr txBox="1"/>
          <p:nvPr/>
        </p:nvSpPr>
        <p:spPr>
          <a:xfrm>
            <a:off x="4469690" y="1709166"/>
            <a:ext cx="4140909" cy="1200329"/>
          </a:xfrm>
          <a:prstGeom prst="rect">
            <a:avLst/>
          </a:prstGeom>
          <a:noFill/>
        </p:spPr>
        <p:txBody>
          <a:bodyPr wrap="square" rtlCol="0">
            <a:spAutoFit/>
          </a:bodyPr>
          <a:lstStyle/>
          <a:p>
            <a:r>
              <a:rPr lang="en-US" dirty="0" smtClean="0">
                <a:solidFill>
                  <a:prstClr val="black"/>
                </a:solidFill>
              </a:rPr>
              <a:t>The overall impacts of fast economic growth are somewhat mitigated by additional protected land. Overall Impacts similar to baseline.</a:t>
            </a:r>
            <a:endParaRPr lang="en-US" dirty="0">
              <a:solidFill>
                <a:prstClr val="black"/>
              </a:solidFill>
            </a:endParaRPr>
          </a:p>
        </p:txBody>
      </p:sp>
      <p:sp>
        <p:nvSpPr>
          <p:cNvPr id="28" name="TextBox 27"/>
          <p:cNvSpPr txBox="1"/>
          <p:nvPr/>
        </p:nvSpPr>
        <p:spPr>
          <a:xfrm>
            <a:off x="4507791" y="3428999"/>
            <a:ext cx="4140909" cy="1200329"/>
          </a:xfrm>
          <a:prstGeom prst="rect">
            <a:avLst/>
          </a:prstGeom>
          <a:noFill/>
        </p:spPr>
        <p:txBody>
          <a:bodyPr wrap="square" rtlCol="0">
            <a:spAutoFit/>
          </a:bodyPr>
          <a:lstStyle/>
          <a:p>
            <a:r>
              <a:rPr lang="en-US" dirty="0" smtClean="0">
                <a:solidFill>
                  <a:prstClr val="black"/>
                </a:solidFill>
              </a:rPr>
              <a:t>Though protections are fewer, the overall impacts on land cover change are similar to baseline and blue planet. Slow growth prevents further land cover change.</a:t>
            </a:r>
            <a:endParaRPr lang="en-US" dirty="0">
              <a:solidFill>
                <a:prstClr val="black"/>
              </a:solidFill>
            </a:endParaRPr>
          </a:p>
        </p:txBody>
      </p:sp>
      <p:sp>
        <p:nvSpPr>
          <p:cNvPr id="29" name="TextBox 28"/>
          <p:cNvSpPr txBox="1"/>
          <p:nvPr/>
        </p:nvSpPr>
        <p:spPr>
          <a:xfrm>
            <a:off x="4507791" y="5204496"/>
            <a:ext cx="4140909" cy="1477328"/>
          </a:xfrm>
          <a:prstGeom prst="rect">
            <a:avLst/>
          </a:prstGeom>
          <a:noFill/>
        </p:spPr>
        <p:txBody>
          <a:bodyPr wrap="square" rtlCol="0">
            <a:spAutoFit/>
          </a:bodyPr>
          <a:lstStyle/>
          <a:p>
            <a:r>
              <a:rPr lang="en-US" dirty="0" smtClean="0">
                <a:solidFill>
                  <a:prstClr val="black"/>
                </a:solidFill>
              </a:rPr>
              <a:t>The combinations of new protections on environmentally sensitive land and slow economic growth reduce land cover and environmental area impacts by around 20%.  </a:t>
            </a:r>
            <a:endParaRPr lang="en-US" dirty="0">
              <a:solidFill>
                <a:prstClr val="black"/>
              </a:solidFill>
            </a:endParaRPr>
          </a:p>
        </p:txBody>
      </p:sp>
    </p:spTree>
    <p:extLst>
      <p:ext uri="{BB962C8B-B14F-4D97-AF65-F5344CB8AC3E}">
        <p14:creationId xmlns:p14="http://schemas.microsoft.com/office/powerpoint/2010/main" val="13728311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Pollution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88401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p:cNvGraphicFramePr>
            <a:graphicFrameLocks noGrp="1"/>
          </p:cNvGraphicFramePr>
          <p:nvPr>
            <p:ph idx="1"/>
            <p:extLst>
              <p:ext uri="{D42A27DB-BD31-4B8C-83A1-F6EECF244321}">
                <p14:modId xmlns:p14="http://schemas.microsoft.com/office/powerpoint/2010/main" val="2845765319"/>
              </p:ext>
            </p:extLst>
          </p:nvPr>
        </p:nvGraphicFramePr>
        <p:xfrm>
          <a:off x="457200" y="1600204"/>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Farmland Conversion In Eastern Shore Decreases Nitrogen Loads</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18" name="Picture 2" descr="C:\Users\dengelbe\Pictures\Scenario Icons\LC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4724400"/>
            <a:ext cx="274320" cy="274320"/>
          </a:xfrm>
          <a:prstGeom prst="rect">
            <a:avLst/>
          </a:prstGeom>
          <a:solidFill>
            <a:schemeClr val="bg1"/>
          </a:solidFill>
        </p:spPr>
      </p:pic>
      <p:pic>
        <p:nvPicPr>
          <p:cNvPr id="19" name="Picture 3" descr="C:\Users\dengelbe\Pictures\Scenario Icons\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5600" y="4191000"/>
            <a:ext cx="274320" cy="274320"/>
          </a:xfrm>
          <a:prstGeom prst="rect">
            <a:avLst/>
          </a:prstGeom>
          <a:solidFill>
            <a:schemeClr val="bg1"/>
          </a:solidFill>
        </p:spPr>
      </p:pic>
      <p:pic>
        <p:nvPicPr>
          <p:cNvPr id="20" name="Picture 4" descr="C:\Users\dengelbe\Pictures\Scenario Icons\RoN bigg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3154680"/>
            <a:ext cx="274320" cy="274320"/>
          </a:xfrm>
          <a:prstGeom prst="rect">
            <a:avLst/>
          </a:prstGeom>
          <a:solidFill>
            <a:schemeClr val="bg1"/>
          </a:solidFill>
        </p:spPr>
      </p:pic>
      <p:pic>
        <p:nvPicPr>
          <p:cNvPr id="21" name="Picture 20" descr="C:\Users\dengelbe\Pictures\Scenario Icons\B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05600" y="3709416"/>
            <a:ext cx="274320" cy="274320"/>
          </a:xfrm>
          <a:prstGeom prst="rect">
            <a:avLst/>
          </a:prstGeom>
          <a:solidFill>
            <a:schemeClr val="bg1"/>
          </a:solidFill>
        </p:spPr>
      </p:pic>
    </p:spTree>
    <p:extLst>
      <p:ext uri="{BB962C8B-B14F-4D97-AF65-F5344CB8AC3E}">
        <p14:creationId xmlns:p14="http://schemas.microsoft.com/office/powerpoint/2010/main" val="23180510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17"/>
          <p:cNvGraphicFramePr>
            <a:graphicFrameLocks noGrp="1"/>
          </p:cNvGraphicFramePr>
          <p:nvPr>
            <p:ph idx="1"/>
            <p:extLst>
              <p:ext uri="{D42A27DB-BD31-4B8C-83A1-F6EECF244321}">
                <p14:modId xmlns:p14="http://schemas.microsoft.com/office/powerpoint/2010/main" val="1364706883"/>
              </p:ext>
            </p:extLst>
          </p:nvPr>
        </p:nvGraphicFramePr>
        <p:xfrm>
          <a:off x="457200" y="1600204"/>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Land Conservation Very Impactful On Phosphorus Loads</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17" name="Picture 2" descr="C:\Users\dengelbe\Pictures\Scenario Icons\LC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4724400"/>
            <a:ext cx="274320" cy="274320"/>
          </a:xfrm>
          <a:prstGeom prst="rect">
            <a:avLst/>
          </a:prstGeom>
          <a:solidFill>
            <a:schemeClr val="bg1"/>
          </a:solidFill>
        </p:spPr>
      </p:pic>
      <p:pic>
        <p:nvPicPr>
          <p:cNvPr id="19" name="Picture 3" descr="C:\Users\dengelbe\Pictures\Scenario Icons\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5600" y="4191000"/>
            <a:ext cx="274320" cy="274320"/>
          </a:xfrm>
          <a:prstGeom prst="rect">
            <a:avLst/>
          </a:prstGeom>
          <a:solidFill>
            <a:schemeClr val="bg1"/>
          </a:solidFill>
        </p:spPr>
      </p:pic>
      <p:pic>
        <p:nvPicPr>
          <p:cNvPr id="20" name="Picture 4" descr="C:\Users\dengelbe\Pictures\Scenario Icons\RoN bigg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3154680"/>
            <a:ext cx="274320" cy="274320"/>
          </a:xfrm>
          <a:prstGeom prst="rect">
            <a:avLst/>
          </a:prstGeom>
          <a:solidFill>
            <a:schemeClr val="bg1"/>
          </a:solidFill>
        </p:spPr>
      </p:pic>
      <p:pic>
        <p:nvPicPr>
          <p:cNvPr id="21" name="Picture 20" descr="C:\Users\dengelbe\Pictures\Scenario Icons\B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05600" y="3709416"/>
            <a:ext cx="274320" cy="274320"/>
          </a:xfrm>
          <a:prstGeom prst="rect">
            <a:avLst/>
          </a:prstGeom>
          <a:solidFill>
            <a:schemeClr val="bg1"/>
          </a:solidFill>
        </p:spPr>
      </p:pic>
    </p:spTree>
    <p:extLst>
      <p:ext uri="{BB962C8B-B14F-4D97-AF65-F5344CB8AC3E}">
        <p14:creationId xmlns:p14="http://schemas.microsoft.com/office/powerpoint/2010/main" val="12672122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ontent Placeholder 17"/>
          <p:cNvGraphicFramePr>
            <a:graphicFrameLocks noGrp="1"/>
          </p:cNvGraphicFramePr>
          <p:nvPr>
            <p:ph idx="1"/>
            <p:extLst>
              <p:ext uri="{D42A27DB-BD31-4B8C-83A1-F6EECF244321}">
                <p14:modId xmlns:p14="http://schemas.microsoft.com/office/powerpoint/2010/main" val="3623864865"/>
              </p:ext>
            </p:extLst>
          </p:nvPr>
        </p:nvGraphicFramePr>
        <p:xfrm>
          <a:off x="457200" y="1600204"/>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Forest Conservation Also Prevents Sediment Loads</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17" name="Picture 2" descr="C:\Users\dengelbe\Pictures\Scenario Icons\LC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4724400"/>
            <a:ext cx="274320" cy="274320"/>
          </a:xfrm>
          <a:prstGeom prst="rect">
            <a:avLst/>
          </a:prstGeom>
          <a:solidFill>
            <a:schemeClr val="bg1"/>
          </a:solidFill>
        </p:spPr>
      </p:pic>
      <p:pic>
        <p:nvPicPr>
          <p:cNvPr id="19" name="Picture 3" descr="C:\Users\dengelbe\Pictures\Scenario Icons\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5600" y="4191000"/>
            <a:ext cx="274320" cy="274320"/>
          </a:xfrm>
          <a:prstGeom prst="rect">
            <a:avLst/>
          </a:prstGeom>
          <a:solidFill>
            <a:schemeClr val="bg1"/>
          </a:solidFill>
        </p:spPr>
      </p:pic>
      <p:pic>
        <p:nvPicPr>
          <p:cNvPr id="20" name="Picture 4" descr="C:\Users\dengelbe\Pictures\Scenario Icons\RoN bigg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3154680"/>
            <a:ext cx="274320" cy="274320"/>
          </a:xfrm>
          <a:prstGeom prst="rect">
            <a:avLst/>
          </a:prstGeom>
          <a:solidFill>
            <a:schemeClr val="bg1"/>
          </a:solidFill>
        </p:spPr>
      </p:pic>
      <p:pic>
        <p:nvPicPr>
          <p:cNvPr id="21" name="Picture 20" descr="C:\Users\dengelbe\Pictures\Scenario Icons\B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05600" y="3709416"/>
            <a:ext cx="274320" cy="274320"/>
          </a:xfrm>
          <a:prstGeom prst="rect">
            <a:avLst/>
          </a:prstGeom>
          <a:solidFill>
            <a:schemeClr val="bg1"/>
          </a:solidFill>
        </p:spPr>
      </p:pic>
    </p:spTree>
    <p:extLst>
      <p:ext uri="{BB962C8B-B14F-4D97-AF65-F5344CB8AC3E}">
        <p14:creationId xmlns:p14="http://schemas.microsoft.com/office/powerpoint/2010/main" val="1023340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p:cNvGraphicFramePr>
            <a:graphicFrameLocks/>
          </p:cNvGraphicFramePr>
          <p:nvPr>
            <p:extLst>
              <p:ext uri="{D42A27DB-BD31-4B8C-83A1-F6EECF244321}">
                <p14:modId xmlns:p14="http://schemas.microsoft.com/office/powerpoint/2010/main" val="2362869935"/>
              </p:ext>
            </p:extLst>
          </p:nvPr>
        </p:nvGraphicFramePr>
        <p:xfrm>
          <a:off x="2331720" y="5179725"/>
          <a:ext cx="2194560" cy="1508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p:cNvGraphicFramePr>
            <a:graphicFrameLocks/>
          </p:cNvGraphicFramePr>
          <p:nvPr>
            <p:extLst>
              <p:ext uri="{D42A27DB-BD31-4B8C-83A1-F6EECF244321}">
                <p14:modId xmlns:p14="http://schemas.microsoft.com/office/powerpoint/2010/main" val="1534982165"/>
              </p:ext>
            </p:extLst>
          </p:nvPr>
        </p:nvGraphicFramePr>
        <p:xfrm>
          <a:off x="2286000" y="1728216"/>
          <a:ext cx="2194560" cy="15087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45"/>
          <p:cNvGraphicFramePr>
            <a:graphicFrameLocks/>
          </p:cNvGraphicFramePr>
          <p:nvPr>
            <p:extLst>
              <p:ext uri="{D42A27DB-BD31-4B8C-83A1-F6EECF244321}">
                <p14:modId xmlns:p14="http://schemas.microsoft.com/office/powerpoint/2010/main" val="2164639041"/>
              </p:ext>
            </p:extLst>
          </p:nvPr>
        </p:nvGraphicFramePr>
        <p:xfrm>
          <a:off x="2286000" y="91440"/>
          <a:ext cx="2194560" cy="1508760"/>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152414" y="152404"/>
            <a:ext cx="2331719" cy="1384995"/>
          </a:xfrm>
          <a:prstGeom prst="rect">
            <a:avLst/>
          </a:prstGeom>
          <a:noFill/>
        </p:spPr>
        <p:txBody>
          <a:bodyPr wrap="square" rtlCol="0">
            <a:spAutoFit/>
          </a:bodyPr>
          <a:lstStyle/>
          <a:p>
            <a:pPr algn="ctr"/>
            <a:r>
              <a:rPr lang="en-US" sz="2800" dirty="0">
                <a:solidFill>
                  <a:srgbClr val="7030A0"/>
                </a:solidFill>
                <a:latin typeface="OCR A Std" pitchFamily="49" charset="0"/>
              </a:rPr>
              <a:t>Revenge of the Nerds</a:t>
            </a:r>
          </a:p>
        </p:txBody>
      </p:sp>
      <p:sp>
        <p:nvSpPr>
          <p:cNvPr id="33" name="TextBox 32"/>
          <p:cNvSpPr txBox="1"/>
          <p:nvPr/>
        </p:nvSpPr>
        <p:spPr>
          <a:xfrm>
            <a:off x="152401" y="1889763"/>
            <a:ext cx="2331720" cy="1323439"/>
          </a:xfrm>
          <a:prstGeom prst="rect">
            <a:avLst/>
          </a:prstGeom>
          <a:noFill/>
        </p:spPr>
        <p:txBody>
          <a:bodyPr wrap="square" rtlCol="0">
            <a:spAutoFit/>
          </a:bodyPr>
          <a:lstStyle/>
          <a:p>
            <a:pPr algn="ctr"/>
            <a:r>
              <a:rPr lang="en-US" sz="4000" dirty="0">
                <a:solidFill>
                  <a:srgbClr val="0070C0"/>
                </a:solidFill>
                <a:latin typeface="Bauhaus 93" pitchFamily="82" charset="0"/>
              </a:rPr>
              <a:t>Blue Planet</a:t>
            </a:r>
          </a:p>
        </p:txBody>
      </p:sp>
      <p:sp>
        <p:nvSpPr>
          <p:cNvPr id="34" name="TextBox 33"/>
          <p:cNvSpPr txBox="1"/>
          <p:nvPr/>
        </p:nvSpPr>
        <p:spPr>
          <a:xfrm>
            <a:off x="152400" y="3514404"/>
            <a:ext cx="2315808" cy="1569660"/>
          </a:xfrm>
          <a:prstGeom prst="rect">
            <a:avLst/>
          </a:prstGeom>
          <a:noFill/>
        </p:spPr>
        <p:txBody>
          <a:bodyPr wrap="square" rtlCol="0">
            <a:spAutoFit/>
          </a:bodyPr>
          <a:lstStyle/>
          <a:p>
            <a:pPr algn="ctr"/>
            <a:r>
              <a:rPr lang="en-US" sz="3200" dirty="0">
                <a:solidFill>
                  <a:srgbClr val="FF0000"/>
                </a:solidFill>
                <a:latin typeface="GothicI" pitchFamily="2" charset="0"/>
                <a:cs typeface="GothicI" pitchFamily="2" charset="0"/>
              </a:rPr>
              <a:t>Ashes and Diamonds</a:t>
            </a:r>
          </a:p>
        </p:txBody>
      </p:sp>
      <p:sp>
        <p:nvSpPr>
          <p:cNvPr id="35" name="TextBox 34"/>
          <p:cNvSpPr txBox="1"/>
          <p:nvPr/>
        </p:nvSpPr>
        <p:spPr>
          <a:xfrm>
            <a:off x="228600" y="5179725"/>
            <a:ext cx="2094697" cy="1200329"/>
          </a:xfrm>
          <a:prstGeom prst="rect">
            <a:avLst/>
          </a:prstGeom>
          <a:noFill/>
        </p:spPr>
        <p:txBody>
          <a:bodyPr wrap="square" rtlCol="0">
            <a:spAutoFit/>
          </a:bodyPr>
          <a:lstStyle/>
          <a:p>
            <a:pPr algn="ctr"/>
            <a:r>
              <a:rPr lang="en-US" sz="3600" dirty="0">
                <a:solidFill>
                  <a:srgbClr val="00B050"/>
                </a:solidFill>
                <a:latin typeface="Nyala" pitchFamily="2" charset="0"/>
              </a:rPr>
              <a:t>Last Call at the Oasis</a:t>
            </a:r>
          </a:p>
        </p:txBody>
      </p:sp>
      <p:graphicFrame>
        <p:nvGraphicFramePr>
          <p:cNvPr id="44" name="Chart 43"/>
          <p:cNvGraphicFramePr>
            <a:graphicFrameLocks/>
          </p:cNvGraphicFramePr>
          <p:nvPr>
            <p:extLst>
              <p:ext uri="{D42A27DB-BD31-4B8C-83A1-F6EECF244321}">
                <p14:modId xmlns:p14="http://schemas.microsoft.com/office/powerpoint/2010/main" val="532805453"/>
              </p:ext>
            </p:extLst>
          </p:nvPr>
        </p:nvGraphicFramePr>
        <p:xfrm>
          <a:off x="2331720" y="3429000"/>
          <a:ext cx="2194560" cy="1508760"/>
        </p:xfrm>
        <a:graphic>
          <a:graphicData uri="http://schemas.openxmlformats.org/drawingml/2006/chart">
            <c:chart xmlns:c="http://schemas.openxmlformats.org/drawingml/2006/chart" xmlns:r="http://schemas.openxmlformats.org/officeDocument/2006/relationships" r:id="rId6"/>
          </a:graphicData>
        </a:graphic>
      </p:graphicFrame>
      <p:cxnSp>
        <p:nvCxnSpPr>
          <p:cNvPr id="6" name="Straight Connector 5"/>
          <p:cNvCxnSpPr/>
          <p:nvPr/>
        </p:nvCxnSpPr>
        <p:spPr>
          <a:xfrm>
            <a:off x="228600" y="1655064"/>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8600" y="33528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8600" y="50292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Picture 2" descr="C:\Users\dengelbe\Pictures\Scenario Icons\LC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7750" y="507284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dengelbe\Pictures\Scenario Icons\A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7750" y="34290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dengelbe\Pictures\Scenario Icons\RoN bigg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67750" y="438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C:\Users\dengelbe\Pictures\Scenario Icons\BP.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67750" y="170916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69691" y="87630"/>
            <a:ext cx="4140909" cy="1200329"/>
          </a:xfrm>
          <a:prstGeom prst="rect">
            <a:avLst/>
          </a:prstGeom>
          <a:noFill/>
        </p:spPr>
        <p:txBody>
          <a:bodyPr wrap="square" rtlCol="0">
            <a:spAutoFit/>
          </a:bodyPr>
          <a:lstStyle/>
          <a:p>
            <a:r>
              <a:rPr lang="en-US" dirty="0" smtClean="0">
                <a:solidFill>
                  <a:prstClr val="black"/>
                </a:solidFill>
              </a:rPr>
              <a:t>Phosphorus loads increase more than any other scenario. Nitrogen load increase is minimized by conversion of polluting farmland.</a:t>
            </a:r>
            <a:endParaRPr lang="en-US" dirty="0">
              <a:solidFill>
                <a:prstClr val="black"/>
              </a:solidFill>
            </a:endParaRPr>
          </a:p>
        </p:txBody>
      </p:sp>
      <p:sp>
        <p:nvSpPr>
          <p:cNvPr id="27" name="TextBox 26"/>
          <p:cNvSpPr txBox="1"/>
          <p:nvPr/>
        </p:nvSpPr>
        <p:spPr>
          <a:xfrm>
            <a:off x="4469690" y="1709166"/>
            <a:ext cx="4140909" cy="646331"/>
          </a:xfrm>
          <a:prstGeom prst="rect">
            <a:avLst/>
          </a:prstGeom>
          <a:noFill/>
        </p:spPr>
        <p:txBody>
          <a:bodyPr wrap="square" rtlCol="0">
            <a:spAutoFit/>
          </a:bodyPr>
          <a:lstStyle/>
          <a:p>
            <a:r>
              <a:rPr lang="en-US" dirty="0" smtClean="0">
                <a:solidFill>
                  <a:prstClr val="black"/>
                </a:solidFill>
              </a:rPr>
              <a:t>Forest land conversion causes blue planet to have the highest nitrogen loading.</a:t>
            </a:r>
            <a:endParaRPr lang="en-US" dirty="0">
              <a:solidFill>
                <a:prstClr val="black"/>
              </a:solidFill>
            </a:endParaRPr>
          </a:p>
        </p:txBody>
      </p:sp>
      <p:sp>
        <p:nvSpPr>
          <p:cNvPr id="28" name="TextBox 27"/>
          <p:cNvSpPr txBox="1"/>
          <p:nvPr/>
        </p:nvSpPr>
        <p:spPr>
          <a:xfrm>
            <a:off x="4507791" y="3428999"/>
            <a:ext cx="4140909" cy="923330"/>
          </a:xfrm>
          <a:prstGeom prst="rect">
            <a:avLst/>
          </a:prstGeom>
          <a:noFill/>
        </p:spPr>
        <p:txBody>
          <a:bodyPr wrap="square" rtlCol="0">
            <a:spAutoFit/>
          </a:bodyPr>
          <a:lstStyle/>
          <a:p>
            <a:r>
              <a:rPr lang="en-US" dirty="0" smtClean="0">
                <a:solidFill>
                  <a:prstClr val="black"/>
                </a:solidFill>
              </a:rPr>
              <a:t>Ashes and diamonds has lowest nitrogen loads due to low growth that reduces land conversion.</a:t>
            </a:r>
            <a:endParaRPr lang="en-US" dirty="0">
              <a:solidFill>
                <a:prstClr val="black"/>
              </a:solidFill>
            </a:endParaRPr>
          </a:p>
        </p:txBody>
      </p:sp>
      <p:sp>
        <p:nvSpPr>
          <p:cNvPr id="29" name="TextBox 28"/>
          <p:cNvSpPr txBox="1"/>
          <p:nvPr/>
        </p:nvSpPr>
        <p:spPr>
          <a:xfrm>
            <a:off x="4507791" y="5204496"/>
            <a:ext cx="4140909" cy="646331"/>
          </a:xfrm>
          <a:prstGeom prst="rect">
            <a:avLst/>
          </a:prstGeom>
          <a:noFill/>
        </p:spPr>
        <p:txBody>
          <a:bodyPr wrap="square" rtlCol="0">
            <a:spAutoFit/>
          </a:bodyPr>
          <a:lstStyle/>
          <a:p>
            <a:r>
              <a:rPr lang="en-US" dirty="0" smtClean="0">
                <a:solidFill>
                  <a:prstClr val="black"/>
                </a:solidFill>
              </a:rPr>
              <a:t>Generally the lowest nutrient loading with the exception of nitrogen.</a:t>
            </a:r>
            <a:endParaRPr lang="en-US" dirty="0">
              <a:solidFill>
                <a:prstClr val="black"/>
              </a:solidFill>
            </a:endParaRPr>
          </a:p>
        </p:txBody>
      </p:sp>
    </p:spTree>
    <p:extLst>
      <p:ext uri="{BB962C8B-B14F-4D97-AF65-F5344CB8AC3E}">
        <p14:creationId xmlns:p14="http://schemas.microsoft.com/office/powerpoint/2010/main" val="28807024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61068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01" y="626765"/>
            <a:ext cx="8587174" cy="6245217"/>
          </a:xfrm>
          <a:prstGeom prst="rect">
            <a:avLst/>
          </a:prstGeom>
        </p:spPr>
      </p:pic>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8024" y="626765"/>
            <a:ext cx="8567951" cy="6231237"/>
          </a:xfrm>
        </p:spPr>
      </p:pic>
      <p:sp>
        <p:nvSpPr>
          <p:cNvPr id="13" name="Rectangle 12"/>
          <p:cNvSpPr/>
          <p:nvPr/>
        </p:nvSpPr>
        <p:spPr>
          <a:xfrm>
            <a:off x="2" y="636462"/>
            <a:ext cx="9143998" cy="334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2" y="-1"/>
            <a:ext cx="9144003" cy="88710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descr="ncsg_knocked-out.jpg"/>
          <p:cNvPicPr>
            <a:picLocks noChangeAspect="1"/>
          </p:cNvPicPr>
          <p:nvPr/>
        </p:nvPicPr>
        <p:blipFill>
          <a:blip r:embed="rId5" cstate="print"/>
          <a:stretch>
            <a:fillRect/>
          </a:stretch>
        </p:blipFill>
        <p:spPr>
          <a:xfrm>
            <a:off x="68244" y="331035"/>
            <a:ext cx="1042295" cy="1051560"/>
          </a:xfrm>
          <a:prstGeom prst="rect">
            <a:avLst/>
          </a:prstGeom>
        </p:spPr>
      </p:pic>
      <p:sp>
        <p:nvSpPr>
          <p:cNvPr id="9" name="Title 1"/>
          <p:cNvSpPr txBox="1">
            <a:spLocks/>
          </p:cNvSpPr>
          <p:nvPr/>
        </p:nvSpPr>
        <p:spPr>
          <a:xfrm>
            <a:off x="1178781" y="1677"/>
            <a:ext cx="7965221" cy="8854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prstClr val="white"/>
                </a:solidFill>
                <a:latin typeface="Century Gothic" panose="020B0502020202020204" pitchFamily="34" charset="0"/>
              </a:rPr>
              <a:t>Baseline Opportunity Map</a:t>
            </a:r>
            <a:endParaRPr lang="en-US" sz="3000" dirty="0">
              <a:solidFill>
                <a:prstClr val="white"/>
              </a:solidFill>
              <a:latin typeface="Century Gothic" panose="020B0502020202020204" pitchFamily="34" charset="0"/>
            </a:endParaRP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1664" y="6403327"/>
            <a:ext cx="954272" cy="44159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3448" y="6019078"/>
            <a:ext cx="3608839" cy="829058"/>
          </a:xfrm>
          <a:prstGeom prst="rect">
            <a:avLst/>
          </a:prstGeom>
          <a:solidFill>
            <a:schemeClr val="bg1"/>
          </a:solidFill>
        </p:spPr>
      </p:pic>
      <p:sp>
        <p:nvSpPr>
          <p:cNvPr id="14" name="TextBox 13"/>
          <p:cNvSpPr txBox="1"/>
          <p:nvPr/>
        </p:nvSpPr>
        <p:spPr>
          <a:xfrm>
            <a:off x="2311630" y="6581001"/>
            <a:ext cx="1729320" cy="276999"/>
          </a:xfrm>
          <a:prstGeom prst="rect">
            <a:avLst/>
          </a:prstGeom>
          <a:solidFill>
            <a:schemeClr val="bg1"/>
          </a:solidFill>
        </p:spPr>
        <p:txBody>
          <a:bodyPr wrap="none" rtlCol="0">
            <a:spAutoFit/>
          </a:bodyPr>
          <a:lstStyle/>
          <a:p>
            <a:r>
              <a:rPr lang="en-US" sz="1200" dirty="0" smtClean="0">
                <a:solidFill>
                  <a:prstClr val="black"/>
                </a:solidFill>
              </a:rPr>
              <a:t>Source:  NCSG Opp. Map</a:t>
            </a:r>
            <a:endParaRPr lang="en-US" sz="1200" dirty="0">
              <a:solidFill>
                <a:prstClr val="black"/>
              </a:solidFill>
            </a:endParaRPr>
          </a:p>
        </p:txBody>
      </p:sp>
    </p:spTree>
    <p:extLst>
      <p:ext uri="{BB962C8B-B14F-4D97-AF65-F5344CB8AC3E}">
        <p14:creationId xmlns:p14="http://schemas.microsoft.com/office/powerpoint/2010/main" val="133874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More Households Live in Low Opportunity Areas</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613996496"/>
              </p:ext>
            </p:extLst>
          </p:nvPr>
        </p:nvGraphicFramePr>
        <p:xfrm>
          <a:off x="457200" y="1600200"/>
          <a:ext cx="8229600" cy="476250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2" descr="C:\Users\dengelbe\Pictures\Scenario Icons\LC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629195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dengelbe\Pictures\Scenario Icons\A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630021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dengelbe\Pictures\Scenario Icons\RoN bigg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629195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dengelbe\Pictures\Scenario Icons\B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0" y="6291951"/>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163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 Use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33663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 y="-1"/>
            <a:ext cx="9144001" cy="88710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descr="ncsg_knocked-out.jpg"/>
          <p:cNvPicPr>
            <a:picLocks noChangeAspect="1"/>
          </p:cNvPicPr>
          <p:nvPr/>
        </p:nvPicPr>
        <p:blipFill>
          <a:blip r:embed="rId3" cstate="print"/>
          <a:stretch>
            <a:fillRect/>
          </a:stretch>
        </p:blipFill>
        <p:spPr>
          <a:xfrm>
            <a:off x="68243" y="331034"/>
            <a:ext cx="1042295" cy="1051560"/>
          </a:xfrm>
          <a:prstGeom prst="rect">
            <a:avLst/>
          </a:prstGeom>
        </p:spPr>
      </p:pic>
      <p:sp>
        <p:nvSpPr>
          <p:cNvPr id="8" name="Title 1"/>
          <p:cNvSpPr txBox="1">
            <a:spLocks/>
          </p:cNvSpPr>
          <p:nvPr/>
        </p:nvSpPr>
        <p:spPr>
          <a:xfrm>
            <a:off x="871608" y="1678"/>
            <a:ext cx="8229600" cy="8854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Compiled Results</a:t>
            </a:r>
            <a:endParaRPr lang="en-US" dirty="0">
              <a:solidFill>
                <a:prstClr val="white"/>
              </a:solidFill>
              <a:latin typeface="Century Gothic"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sp>
        <p:nvSpPr>
          <p:cNvPr id="16" name="Rectangle 15"/>
          <p:cNvSpPr/>
          <p:nvPr/>
        </p:nvSpPr>
        <p:spPr>
          <a:xfrm>
            <a:off x="68241" y="1676400"/>
            <a:ext cx="1465852" cy="30480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prstClr val="white"/>
                </a:solidFill>
              </a:rPr>
              <a:t>Land Use</a:t>
            </a:r>
          </a:p>
        </p:txBody>
      </p:sp>
      <p:sp>
        <p:nvSpPr>
          <p:cNvPr id="17" name="Rectangle 16"/>
          <p:cNvSpPr/>
          <p:nvPr/>
        </p:nvSpPr>
        <p:spPr>
          <a:xfrm>
            <a:off x="68241" y="2087418"/>
            <a:ext cx="1465852" cy="80818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prstClr val="white"/>
                </a:solidFill>
              </a:rPr>
              <a:t>Transportation</a:t>
            </a:r>
          </a:p>
        </p:txBody>
      </p:sp>
      <p:sp>
        <p:nvSpPr>
          <p:cNvPr id="18" name="Rectangle 17"/>
          <p:cNvSpPr/>
          <p:nvPr/>
        </p:nvSpPr>
        <p:spPr>
          <a:xfrm>
            <a:off x="68241" y="2971800"/>
            <a:ext cx="1465852" cy="51206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prstClr val="white"/>
                </a:solidFill>
              </a:rPr>
              <a:t>Carbon</a:t>
            </a:r>
          </a:p>
        </p:txBody>
      </p:sp>
      <p:sp>
        <p:nvSpPr>
          <p:cNvPr id="19" name="Rectangle 18"/>
          <p:cNvSpPr/>
          <p:nvPr/>
        </p:nvSpPr>
        <p:spPr>
          <a:xfrm>
            <a:off x="68241" y="3602736"/>
            <a:ext cx="1465852" cy="51206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prstClr val="white"/>
                </a:solidFill>
              </a:rPr>
              <a:t>Air Pollution</a:t>
            </a:r>
          </a:p>
        </p:txBody>
      </p:sp>
      <p:sp>
        <p:nvSpPr>
          <p:cNvPr id="20" name="Rectangle 19"/>
          <p:cNvSpPr/>
          <p:nvPr/>
        </p:nvSpPr>
        <p:spPr>
          <a:xfrm>
            <a:off x="68241" y="4267200"/>
            <a:ext cx="1465852" cy="5120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a:solidFill>
                  <a:prstClr val="white"/>
                </a:solidFill>
              </a:rPr>
              <a:t>Land Cover</a:t>
            </a:r>
          </a:p>
        </p:txBody>
      </p:sp>
      <p:graphicFrame>
        <p:nvGraphicFramePr>
          <p:cNvPr id="21" name="Chart 20"/>
          <p:cNvGraphicFramePr>
            <a:graphicFrameLocks/>
          </p:cNvGraphicFramePr>
          <p:nvPr>
            <p:extLst>
              <p:ext uri="{D42A27DB-BD31-4B8C-83A1-F6EECF244321}">
                <p14:modId xmlns:p14="http://schemas.microsoft.com/office/powerpoint/2010/main" val="3271254036"/>
              </p:ext>
            </p:extLst>
          </p:nvPr>
        </p:nvGraphicFramePr>
        <p:xfrm>
          <a:off x="1624012" y="887103"/>
          <a:ext cx="7477196" cy="5961063"/>
        </p:xfrm>
        <a:graphic>
          <a:graphicData uri="http://schemas.openxmlformats.org/drawingml/2006/chart">
            <c:chart xmlns:c="http://schemas.openxmlformats.org/drawingml/2006/chart" xmlns:r="http://schemas.openxmlformats.org/officeDocument/2006/relationships" r:id="rId5"/>
          </a:graphicData>
        </a:graphic>
      </p:graphicFrame>
      <p:sp>
        <p:nvSpPr>
          <p:cNvPr id="22" name="Rectangle 21"/>
          <p:cNvSpPr/>
          <p:nvPr/>
        </p:nvSpPr>
        <p:spPr>
          <a:xfrm>
            <a:off x="73152" y="4898136"/>
            <a:ext cx="1465852" cy="5120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a:solidFill>
                  <a:prstClr val="white"/>
                </a:solidFill>
              </a:rPr>
              <a:t>Eco. Areas</a:t>
            </a:r>
          </a:p>
        </p:txBody>
      </p:sp>
      <p:sp>
        <p:nvSpPr>
          <p:cNvPr id="24" name="Rectangle 23"/>
          <p:cNvSpPr/>
          <p:nvPr/>
        </p:nvSpPr>
        <p:spPr>
          <a:xfrm>
            <a:off x="73152" y="5562600"/>
            <a:ext cx="1465852" cy="8081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a:solidFill>
                  <a:prstClr val="white"/>
                </a:solidFill>
              </a:rPr>
              <a:t>Nutrient Loading</a:t>
            </a:r>
          </a:p>
        </p:txBody>
      </p:sp>
      <p:pic>
        <p:nvPicPr>
          <p:cNvPr id="25" name="Picture 2" descr="C:\Users\dengelbe\Pictures\Scenario Icons\LC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0880" y="6477000"/>
            <a:ext cx="274320" cy="274320"/>
          </a:xfrm>
          <a:prstGeom prst="rect">
            <a:avLst/>
          </a:prstGeom>
          <a:solidFill>
            <a:schemeClr val="bg1"/>
          </a:solidFill>
        </p:spPr>
      </p:pic>
      <p:pic>
        <p:nvPicPr>
          <p:cNvPr id="26" name="Picture 3" descr="C:\Users\dengelbe\Pictures\Scenario Icons\A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5400" y="6485265"/>
            <a:ext cx="274320" cy="274320"/>
          </a:xfrm>
          <a:prstGeom prst="rect">
            <a:avLst/>
          </a:prstGeom>
          <a:solidFill>
            <a:schemeClr val="bg1"/>
          </a:solidFill>
        </p:spPr>
      </p:pic>
      <p:pic>
        <p:nvPicPr>
          <p:cNvPr id="27" name="Picture 4" descr="C:\Users\dengelbe\Pictures\Scenario Icons\RoN bigg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3168" y="6477000"/>
            <a:ext cx="274320" cy="274320"/>
          </a:xfrm>
          <a:prstGeom prst="rect">
            <a:avLst/>
          </a:prstGeom>
          <a:solidFill>
            <a:schemeClr val="bg1"/>
          </a:solidFill>
        </p:spPr>
      </p:pic>
      <p:pic>
        <p:nvPicPr>
          <p:cNvPr id="28" name="Picture 27" descr="C:\Users\dengelbe\Pictures\Scenario Icons\BP.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16680" y="6477000"/>
            <a:ext cx="274320" cy="274320"/>
          </a:xfrm>
          <a:prstGeom prst="rect">
            <a:avLst/>
          </a:prstGeom>
          <a:solidFill>
            <a:schemeClr val="bg1"/>
          </a:solidFill>
        </p:spPr>
      </p:pic>
    </p:spTree>
    <p:extLst>
      <p:ext uri="{BB962C8B-B14F-4D97-AF65-F5344CB8AC3E}">
        <p14:creationId xmlns:p14="http://schemas.microsoft.com/office/powerpoint/2010/main" val="1855829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2"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060704"/>
            <a:ext cx="3657600" cy="2826327"/>
          </a:xfrm>
          <a:prstGeom prst="rect">
            <a:avLst/>
          </a:prstGeom>
        </p:spPr>
      </p:pic>
      <p:sp>
        <p:nvSpPr>
          <p:cNvPr id="21" name="Title 1"/>
          <p:cNvSpPr txBox="1">
            <a:spLocks/>
          </p:cNvSpPr>
          <p:nvPr/>
        </p:nvSpPr>
        <p:spPr>
          <a:xfrm>
            <a:off x="871608" y="1677"/>
            <a:ext cx="8229600" cy="1058195"/>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FFFF"/>
                </a:solidFill>
              </a:rPr>
              <a:t> </a:t>
            </a:r>
            <a:r>
              <a:rPr lang="en-US" dirty="0">
                <a:solidFill>
                  <a:srgbClr val="FFFFFF"/>
                </a:solidFill>
              </a:rPr>
              <a:t>Residential Patterns Reflects Employment location, Travel Costs, and </a:t>
            </a:r>
            <a:r>
              <a:rPr lang="en-US" dirty="0" smtClean="0">
                <a:solidFill>
                  <a:srgbClr val="FFFFFF"/>
                </a:solidFill>
              </a:rPr>
              <a:t>New Residential Capacity</a:t>
            </a:r>
            <a:endParaRPr lang="en-US" dirty="0">
              <a:solidFill>
                <a:prstClr val="white"/>
              </a:solidFill>
            </a:endParaRPr>
          </a:p>
        </p:txBody>
      </p:sp>
      <p:sp>
        <p:nvSpPr>
          <p:cNvPr id="22" name="TextBox 21"/>
          <p:cNvSpPr txBox="1"/>
          <p:nvPr/>
        </p:nvSpPr>
        <p:spPr>
          <a:xfrm rot="16200000">
            <a:off x="-287080" y="1824335"/>
            <a:ext cx="1524000" cy="923330"/>
          </a:xfrm>
          <a:prstGeom prst="rect">
            <a:avLst/>
          </a:prstGeom>
          <a:noFill/>
        </p:spPr>
        <p:txBody>
          <a:bodyPr wrap="square" rtlCol="0">
            <a:spAutoFit/>
          </a:bodyPr>
          <a:lstStyle/>
          <a:p>
            <a:pPr algn="ctr"/>
            <a:r>
              <a:rPr lang="en-US" dirty="0">
                <a:solidFill>
                  <a:srgbClr val="7030A0"/>
                </a:solidFill>
                <a:latin typeface="OCR A Std" pitchFamily="49" charset="0"/>
              </a:rPr>
              <a:t>Revenge of the Nerds</a:t>
            </a:r>
          </a:p>
        </p:txBody>
      </p:sp>
      <p:sp>
        <p:nvSpPr>
          <p:cNvPr id="24" name="TextBox 23"/>
          <p:cNvSpPr txBox="1"/>
          <p:nvPr/>
        </p:nvSpPr>
        <p:spPr>
          <a:xfrm rot="16200000">
            <a:off x="170766" y="4782234"/>
            <a:ext cx="914400" cy="646331"/>
          </a:xfrm>
          <a:prstGeom prst="rect">
            <a:avLst/>
          </a:prstGeom>
          <a:noFill/>
        </p:spPr>
        <p:txBody>
          <a:bodyPr wrap="square" rtlCol="0">
            <a:spAutoFit/>
          </a:bodyPr>
          <a:lstStyle/>
          <a:p>
            <a:pPr algn="ctr"/>
            <a:r>
              <a:rPr lang="en-US" dirty="0">
                <a:solidFill>
                  <a:srgbClr val="0070C0"/>
                </a:solidFill>
                <a:latin typeface="Bauhaus 93" pitchFamily="82" charset="0"/>
              </a:rPr>
              <a:t>Blue Planet</a:t>
            </a:r>
          </a:p>
        </p:txBody>
      </p:sp>
      <p:sp>
        <p:nvSpPr>
          <p:cNvPr id="25" name="TextBox 24"/>
          <p:cNvSpPr txBox="1"/>
          <p:nvPr/>
        </p:nvSpPr>
        <p:spPr>
          <a:xfrm rot="16200000">
            <a:off x="4429936" y="1954804"/>
            <a:ext cx="1540060" cy="646331"/>
          </a:xfrm>
          <a:prstGeom prst="rect">
            <a:avLst/>
          </a:prstGeom>
          <a:noFill/>
        </p:spPr>
        <p:txBody>
          <a:bodyPr wrap="square" rtlCol="0">
            <a:spAutoFit/>
          </a:bodyPr>
          <a:lstStyle/>
          <a:p>
            <a:pPr algn="ctr"/>
            <a:r>
              <a:rPr lang="en-US" dirty="0">
                <a:solidFill>
                  <a:srgbClr val="FF0000"/>
                </a:solidFill>
                <a:latin typeface="GothicI" pitchFamily="2" charset="0"/>
                <a:cs typeface="GothicI" pitchFamily="2" charset="0"/>
              </a:rPr>
              <a:t>Ashes and Diamonds</a:t>
            </a:r>
          </a:p>
        </p:txBody>
      </p:sp>
      <p:sp>
        <p:nvSpPr>
          <p:cNvPr id="26" name="TextBox 25"/>
          <p:cNvSpPr txBox="1"/>
          <p:nvPr/>
        </p:nvSpPr>
        <p:spPr>
          <a:xfrm rot="16200000">
            <a:off x="4356297" y="4700565"/>
            <a:ext cx="1687338" cy="646331"/>
          </a:xfrm>
          <a:prstGeom prst="rect">
            <a:avLst/>
          </a:prstGeom>
          <a:noFill/>
        </p:spPr>
        <p:txBody>
          <a:bodyPr wrap="square" rtlCol="0">
            <a:spAutoFit/>
          </a:bodyPr>
          <a:lstStyle/>
          <a:p>
            <a:pPr algn="ctr"/>
            <a:r>
              <a:rPr lang="en-US" dirty="0">
                <a:solidFill>
                  <a:srgbClr val="00B050"/>
                </a:solidFill>
                <a:latin typeface="Nyala" pitchFamily="2" charset="0"/>
              </a:rPr>
              <a:t>Last Call at the Oasis</a:t>
            </a:r>
          </a:p>
        </p:txBody>
      </p:sp>
      <p:pic>
        <p:nvPicPr>
          <p:cNvPr id="27" name="Picture 2" descr="C:\Users\dengelbe\Pictures\Scenario Icons\LC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59436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Users\dengelbe\Pictures\Scenario Icons\A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32004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dengelbe\Pictures\Scenario Icons\RoN bigg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1242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C:\Users\dengelbe\Pictures\Scenario Icons\B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59436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86400" y="1060704"/>
            <a:ext cx="3657600" cy="2826327"/>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4400" y="4032504"/>
            <a:ext cx="3657600" cy="2826327"/>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86400" y="4032504"/>
            <a:ext cx="3657600" cy="2826327"/>
          </a:xfrm>
          <a:prstGeom prst="rect">
            <a:avLst/>
          </a:prstGeom>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41420" y="3765125"/>
            <a:ext cx="5702580" cy="425875"/>
          </a:xfrm>
          <a:prstGeom prst="rect">
            <a:avLst/>
          </a:prstGeom>
        </p:spPr>
      </p:pic>
    </p:spTree>
    <p:extLst>
      <p:ext uri="{BB962C8B-B14F-4D97-AF65-F5344CB8AC3E}">
        <p14:creationId xmlns:p14="http://schemas.microsoft.com/office/powerpoint/2010/main" val="324140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a:t>Households Relative to Base Scenario</a:t>
            </a:r>
          </a:p>
        </p:txBody>
      </p:sp>
      <p:sp>
        <p:nvSpPr>
          <p:cNvPr id="5" name="Rectangle 4"/>
          <p:cNvSpPr/>
          <p:nvPr/>
        </p:nvSpPr>
        <p:spPr>
          <a:xfrm>
            <a:off x="0" y="-1"/>
            <a:ext cx="9144001" cy="88710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descr="ncsg_knocked-out.jpg"/>
          <p:cNvPicPr>
            <a:picLocks noChangeAspect="1"/>
          </p:cNvPicPr>
          <p:nvPr/>
        </p:nvPicPr>
        <p:blipFill>
          <a:blip r:embed="rId2" cstate="print"/>
          <a:stretch>
            <a:fillRect/>
          </a:stretch>
        </p:blipFill>
        <p:spPr>
          <a:xfrm>
            <a:off x="68240" y="331034"/>
            <a:ext cx="1042295" cy="1051560"/>
          </a:xfrm>
          <a:prstGeom prst="rect">
            <a:avLst/>
          </a:prstGeom>
        </p:spPr>
      </p:pic>
      <p:sp>
        <p:nvSpPr>
          <p:cNvPr id="7" name="Title 1"/>
          <p:cNvSpPr txBox="1">
            <a:spLocks/>
          </p:cNvSpPr>
          <p:nvPr/>
        </p:nvSpPr>
        <p:spPr>
          <a:xfrm>
            <a:off x="871608" y="1678"/>
            <a:ext cx="8229600" cy="885426"/>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Inner Suburbs Growth When Capacity is Provided, Exurbs Grow with AVs</a:t>
            </a:r>
            <a:endParaRPr lang="en-US" dirty="0">
              <a:solidFill>
                <a:prstClr val="white"/>
              </a:solidFill>
              <a:latin typeface="Century Gothic" pitchFamily="34" charset="0"/>
            </a:endParaRPr>
          </a:p>
        </p:txBody>
      </p:sp>
      <p:sp>
        <p:nvSpPr>
          <p:cNvPr id="15" name="Slide Number Placeholder 14"/>
          <p:cNvSpPr>
            <a:spLocks noGrp="1"/>
          </p:cNvSpPr>
          <p:nvPr>
            <p:ph type="sldNum" sz="quarter" idx="12"/>
          </p:nvPr>
        </p:nvSpPr>
        <p:spPr/>
        <p:txBody>
          <a:bodyPr/>
          <a:lstStyle/>
          <a:p>
            <a:fld id="{34636E62-1E67-42FD-A450-B5B318E61739}" type="slidenum">
              <a:rPr lang="en-US" smtClean="0">
                <a:solidFill>
                  <a:prstClr val="black">
                    <a:tint val="75000"/>
                  </a:prstClr>
                </a:solidFill>
              </a:rPr>
              <a:pPr/>
              <a:t>6</a:t>
            </a:fld>
            <a:endParaRPr lang="en-US" dirty="0">
              <a:solidFill>
                <a:prstClr val="black">
                  <a:tint val="75000"/>
                </a:prstClr>
              </a:solidFill>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sp>
        <p:nvSpPr>
          <p:cNvPr id="17" name="Rectangle 16"/>
          <p:cNvSpPr/>
          <p:nvPr/>
        </p:nvSpPr>
        <p:spPr>
          <a:xfrm>
            <a:off x="6482614" y="1907877"/>
            <a:ext cx="291503" cy="2154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431830589"/>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4"/>
          </a:graphicData>
        </a:graphic>
      </p:graphicFrame>
      <p:pic>
        <p:nvPicPr>
          <p:cNvPr id="19" name="Picture 2" descr="C:\Users\dengelbe\Pictures\Scenario Icons\LC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5737215"/>
            <a:ext cx="274320" cy="274320"/>
          </a:xfrm>
          <a:prstGeom prst="rect">
            <a:avLst/>
          </a:prstGeom>
          <a:solidFill>
            <a:schemeClr val="bg1"/>
          </a:solidFill>
        </p:spPr>
      </p:pic>
      <p:pic>
        <p:nvPicPr>
          <p:cNvPr id="20" name="Picture 3" descr="C:\Users\dengelbe\Pictures\Scenario Icons\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7680" y="5745480"/>
            <a:ext cx="274320" cy="274320"/>
          </a:xfrm>
          <a:prstGeom prst="rect">
            <a:avLst/>
          </a:prstGeom>
          <a:solidFill>
            <a:schemeClr val="bg1"/>
          </a:solidFill>
        </p:spPr>
      </p:pic>
      <p:pic>
        <p:nvPicPr>
          <p:cNvPr id="21" name="Picture 4" descr="C:\Users\dengelbe\Pictures\Scenario Icons\RoN bigg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080" y="5737215"/>
            <a:ext cx="274320" cy="274320"/>
          </a:xfrm>
          <a:prstGeom prst="rect">
            <a:avLst/>
          </a:prstGeom>
          <a:solidFill>
            <a:schemeClr val="bg1"/>
          </a:solidFill>
        </p:spPr>
      </p:pic>
      <p:pic>
        <p:nvPicPr>
          <p:cNvPr id="22" name="Picture 21" descr="C:\Users\dengelbe\Pictures\Scenario Icons\B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0" y="5737215"/>
            <a:ext cx="274320" cy="274320"/>
          </a:xfrm>
          <a:prstGeom prst="rect">
            <a:avLst/>
          </a:prstGeom>
          <a:solidFill>
            <a:schemeClr val="bg1"/>
          </a:solidFill>
        </p:spPr>
      </p:pic>
      <p:sp>
        <p:nvSpPr>
          <p:cNvPr id="3" name="TextBox 2"/>
          <p:cNvSpPr txBox="1"/>
          <p:nvPr/>
        </p:nvSpPr>
        <p:spPr>
          <a:xfrm>
            <a:off x="6705600" y="6571168"/>
            <a:ext cx="2438400" cy="276999"/>
          </a:xfrm>
          <a:prstGeom prst="rect">
            <a:avLst/>
          </a:prstGeom>
          <a:noFill/>
        </p:spPr>
        <p:txBody>
          <a:bodyPr wrap="square" rtlCol="0">
            <a:spAutoFit/>
          </a:bodyPr>
          <a:lstStyle/>
          <a:p>
            <a:r>
              <a:rPr lang="en-US" sz="1200" dirty="0" smtClean="0"/>
              <a:t>Entire Baltimore Washington Region</a:t>
            </a:r>
            <a:endParaRPr lang="en-US" sz="1200" dirty="0"/>
          </a:p>
        </p:txBody>
      </p:sp>
    </p:spTree>
    <p:extLst>
      <p:ext uri="{BB962C8B-B14F-4D97-AF65-F5344CB8AC3E}">
        <p14:creationId xmlns:p14="http://schemas.microsoft.com/office/powerpoint/2010/main" val="1422351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144001" cy="887105"/>
          </a:xfrm>
          <a:prstGeom prst="rect">
            <a:avLst/>
          </a:prstGeom>
          <a:gradFill>
            <a:gsLst>
              <a:gs pos="25000">
                <a:srgbClr val="315492"/>
              </a:gs>
              <a:gs pos="75000">
                <a:srgbClr val="00A6E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descr="ncsg_knocked-out.jpg"/>
          <p:cNvPicPr>
            <a:picLocks noChangeAspect="1"/>
          </p:cNvPicPr>
          <p:nvPr/>
        </p:nvPicPr>
        <p:blipFill>
          <a:blip r:embed="rId2" cstate="print"/>
          <a:stretch>
            <a:fillRect/>
          </a:stretch>
        </p:blipFill>
        <p:spPr>
          <a:xfrm>
            <a:off x="68240" y="331034"/>
            <a:ext cx="1042295" cy="1051560"/>
          </a:xfrm>
          <a:prstGeom prst="rect">
            <a:avLst/>
          </a:prstGeom>
        </p:spPr>
      </p:pic>
      <p:sp>
        <p:nvSpPr>
          <p:cNvPr id="7" name="Title 1"/>
          <p:cNvSpPr txBox="1">
            <a:spLocks/>
          </p:cNvSpPr>
          <p:nvPr/>
        </p:nvSpPr>
        <p:spPr>
          <a:xfrm>
            <a:off x="1110534" y="1678"/>
            <a:ext cx="7990673" cy="885426"/>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white"/>
                </a:solidFill>
                <a:latin typeface="Century Gothic" pitchFamily="34" charset="0"/>
              </a:rPr>
              <a:t>Autonomous Vehicles Push Growth Outside the Baltimore Washington Region</a:t>
            </a:r>
            <a:endParaRPr lang="en-US" dirty="0">
              <a:solidFill>
                <a:prstClr val="white"/>
              </a:solidFill>
              <a:latin typeface="Century Gothic" pitchFamily="34" charset="0"/>
            </a:endParaRPr>
          </a:p>
        </p:txBody>
      </p:sp>
      <p:sp>
        <p:nvSpPr>
          <p:cNvPr id="3" name="Slide Number Placeholder 2"/>
          <p:cNvSpPr>
            <a:spLocks noGrp="1"/>
          </p:cNvSpPr>
          <p:nvPr>
            <p:ph type="sldNum" sz="quarter" idx="12"/>
          </p:nvPr>
        </p:nvSpPr>
        <p:spPr/>
        <p:txBody>
          <a:bodyPr/>
          <a:lstStyle/>
          <a:p>
            <a:fld id="{34636E62-1E67-42FD-A450-B5B318E61739}" type="slidenum">
              <a:rPr lang="en-US" smtClean="0">
                <a:solidFill>
                  <a:prstClr val="black">
                    <a:tint val="75000"/>
                  </a:prstClr>
                </a:solidFill>
              </a:rPr>
              <a:pPr/>
              <a:t>7</a:t>
            </a:fld>
            <a:endParaRPr lang="en-US" dirty="0">
              <a:solidFill>
                <a:prstClr val="black">
                  <a:tint val="75000"/>
                </a:prstClr>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1" y="6406577"/>
            <a:ext cx="954272" cy="441590"/>
          </a:xfrm>
          <a:prstGeom prst="rect">
            <a:avLst/>
          </a:prstGeom>
        </p:spPr>
      </p:pic>
      <p:sp>
        <p:nvSpPr>
          <p:cNvPr id="15" name="Rectangle 14"/>
          <p:cNvSpPr/>
          <p:nvPr/>
        </p:nvSpPr>
        <p:spPr>
          <a:xfrm>
            <a:off x="6470583" y="1849342"/>
            <a:ext cx="300506" cy="2154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2271607002"/>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4"/>
          </a:graphicData>
        </a:graphic>
      </p:graphicFrame>
      <p:pic>
        <p:nvPicPr>
          <p:cNvPr id="17" name="Picture 2" descr="C:\Users\dengelbe\Pictures\Scenario Icons\LC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5737215"/>
            <a:ext cx="274320" cy="274320"/>
          </a:xfrm>
          <a:prstGeom prst="rect">
            <a:avLst/>
          </a:prstGeom>
          <a:solidFill>
            <a:schemeClr val="bg1"/>
          </a:solidFill>
        </p:spPr>
      </p:pic>
      <p:pic>
        <p:nvPicPr>
          <p:cNvPr id="18" name="Picture 3" descr="C:\Users\dengelbe\Pictures\Scenario Icons\A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7680" y="5745480"/>
            <a:ext cx="274320" cy="274320"/>
          </a:xfrm>
          <a:prstGeom prst="rect">
            <a:avLst/>
          </a:prstGeom>
          <a:solidFill>
            <a:schemeClr val="bg1"/>
          </a:solidFill>
        </p:spPr>
      </p:pic>
      <p:pic>
        <p:nvPicPr>
          <p:cNvPr id="19" name="Picture 4" descr="C:\Users\dengelbe\Pictures\Scenario Icons\RoN bigg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080" y="5737215"/>
            <a:ext cx="274320" cy="274320"/>
          </a:xfrm>
          <a:prstGeom prst="rect">
            <a:avLst/>
          </a:prstGeom>
          <a:solidFill>
            <a:schemeClr val="bg1"/>
          </a:solidFill>
        </p:spPr>
      </p:pic>
      <p:pic>
        <p:nvPicPr>
          <p:cNvPr id="20" name="Picture 19" descr="C:\Users\dengelbe\Pictures\Scenario Icons\B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0" y="5737215"/>
            <a:ext cx="274320" cy="274320"/>
          </a:xfrm>
          <a:prstGeom prst="rect">
            <a:avLst/>
          </a:prstGeom>
          <a:solidFill>
            <a:schemeClr val="bg1"/>
          </a:solidFill>
        </p:spPr>
      </p:pic>
    </p:spTree>
    <p:extLst>
      <p:ext uri="{BB962C8B-B14F-4D97-AF65-F5344CB8AC3E}">
        <p14:creationId xmlns:p14="http://schemas.microsoft.com/office/powerpoint/2010/main" val="35052405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hart 42"/>
          <p:cNvGraphicFramePr>
            <a:graphicFrameLocks/>
          </p:cNvGraphicFramePr>
          <p:nvPr>
            <p:extLst>
              <p:ext uri="{D42A27DB-BD31-4B8C-83A1-F6EECF244321}">
                <p14:modId xmlns:p14="http://schemas.microsoft.com/office/powerpoint/2010/main" val="3870483060"/>
              </p:ext>
            </p:extLst>
          </p:nvPr>
        </p:nvGraphicFramePr>
        <p:xfrm>
          <a:off x="2331720" y="5179725"/>
          <a:ext cx="2194560" cy="1508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p:cNvGraphicFramePr>
            <a:graphicFrameLocks/>
          </p:cNvGraphicFramePr>
          <p:nvPr>
            <p:extLst>
              <p:ext uri="{D42A27DB-BD31-4B8C-83A1-F6EECF244321}">
                <p14:modId xmlns:p14="http://schemas.microsoft.com/office/powerpoint/2010/main" val="597806906"/>
              </p:ext>
            </p:extLst>
          </p:nvPr>
        </p:nvGraphicFramePr>
        <p:xfrm>
          <a:off x="2286000" y="1728216"/>
          <a:ext cx="2194560" cy="15087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45"/>
          <p:cNvGraphicFramePr>
            <a:graphicFrameLocks/>
          </p:cNvGraphicFramePr>
          <p:nvPr>
            <p:extLst>
              <p:ext uri="{D42A27DB-BD31-4B8C-83A1-F6EECF244321}">
                <p14:modId xmlns:p14="http://schemas.microsoft.com/office/powerpoint/2010/main" val="3345604965"/>
              </p:ext>
            </p:extLst>
          </p:nvPr>
        </p:nvGraphicFramePr>
        <p:xfrm>
          <a:off x="2286000" y="91440"/>
          <a:ext cx="2194560" cy="1508760"/>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152414" y="152404"/>
            <a:ext cx="2331719" cy="1384995"/>
          </a:xfrm>
          <a:prstGeom prst="rect">
            <a:avLst/>
          </a:prstGeom>
          <a:noFill/>
        </p:spPr>
        <p:txBody>
          <a:bodyPr wrap="square" rtlCol="0">
            <a:spAutoFit/>
          </a:bodyPr>
          <a:lstStyle/>
          <a:p>
            <a:pPr algn="ctr"/>
            <a:r>
              <a:rPr lang="en-US" sz="2800" dirty="0">
                <a:solidFill>
                  <a:srgbClr val="7030A0"/>
                </a:solidFill>
                <a:latin typeface="OCR A Std" pitchFamily="49" charset="0"/>
              </a:rPr>
              <a:t>Revenge of the Nerds</a:t>
            </a:r>
          </a:p>
        </p:txBody>
      </p:sp>
      <p:sp>
        <p:nvSpPr>
          <p:cNvPr id="33" name="TextBox 32"/>
          <p:cNvSpPr txBox="1"/>
          <p:nvPr/>
        </p:nvSpPr>
        <p:spPr>
          <a:xfrm>
            <a:off x="152401" y="1889763"/>
            <a:ext cx="2331720" cy="1323439"/>
          </a:xfrm>
          <a:prstGeom prst="rect">
            <a:avLst/>
          </a:prstGeom>
          <a:noFill/>
        </p:spPr>
        <p:txBody>
          <a:bodyPr wrap="square" rtlCol="0">
            <a:spAutoFit/>
          </a:bodyPr>
          <a:lstStyle/>
          <a:p>
            <a:pPr algn="ctr"/>
            <a:r>
              <a:rPr lang="en-US" sz="4000" dirty="0">
                <a:solidFill>
                  <a:srgbClr val="0070C0"/>
                </a:solidFill>
                <a:latin typeface="Bauhaus 93" pitchFamily="82" charset="0"/>
              </a:rPr>
              <a:t>Blue Planet</a:t>
            </a:r>
          </a:p>
        </p:txBody>
      </p:sp>
      <p:sp>
        <p:nvSpPr>
          <p:cNvPr id="34" name="TextBox 33"/>
          <p:cNvSpPr txBox="1"/>
          <p:nvPr/>
        </p:nvSpPr>
        <p:spPr>
          <a:xfrm>
            <a:off x="152400" y="3514404"/>
            <a:ext cx="2315808" cy="1569660"/>
          </a:xfrm>
          <a:prstGeom prst="rect">
            <a:avLst/>
          </a:prstGeom>
          <a:noFill/>
        </p:spPr>
        <p:txBody>
          <a:bodyPr wrap="square" rtlCol="0">
            <a:spAutoFit/>
          </a:bodyPr>
          <a:lstStyle/>
          <a:p>
            <a:pPr algn="ctr"/>
            <a:r>
              <a:rPr lang="en-US" sz="3200" dirty="0">
                <a:solidFill>
                  <a:srgbClr val="FF0000"/>
                </a:solidFill>
                <a:latin typeface="GothicI" pitchFamily="2" charset="0"/>
                <a:cs typeface="GothicI" pitchFamily="2" charset="0"/>
              </a:rPr>
              <a:t>Ashes and Diamonds</a:t>
            </a:r>
          </a:p>
        </p:txBody>
      </p:sp>
      <p:sp>
        <p:nvSpPr>
          <p:cNvPr id="35" name="TextBox 34"/>
          <p:cNvSpPr txBox="1"/>
          <p:nvPr/>
        </p:nvSpPr>
        <p:spPr>
          <a:xfrm>
            <a:off x="228600" y="5179725"/>
            <a:ext cx="2094697" cy="1200329"/>
          </a:xfrm>
          <a:prstGeom prst="rect">
            <a:avLst/>
          </a:prstGeom>
          <a:noFill/>
        </p:spPr>
        <p:txBody>
          <a:bodyPr wrap="square" rtlCol="0">
            <a:spAutoFit/>
          </a:bodyPr>
          <a:lstStyle/>
          <a:p>
            <a:pPr algn="ctr"/>
            <a:r>
              <a:rPr lang="en-US" sz="3600" dirty="0">
                <a:solidFill>
                  <a:srgbClr val="00B050"/>
                </a:solidFill>
                <a:latin typeface="Nyala" pitchFamily="2" charset="0"/>
              </a:rPr>
              <a:t>Last Call at the Oasis</a:t>
            </a:r>
          </a:p>
        </p:txBody>
      </p:sp>
      <p:graphicFrame>
        <p:nvGraphicFramePr>
          <p:cNvPr id="44" name="Chart 43"/>
          <p:cNvGraphicFramePr>
            <a:graphicFrameLocks/>
          </p:cNvGraphicFramePr>
          <p:nvPr>
            <p:extLst>
              <p:ext uri="{D42A27DB-BD31-4B8C-83A1-F6EECF244321}">
                <p14:modId xmlns:p14="http://schemas.microsoft.com/office/powerpoint/2010/main" val="3298278389"/>
              </p:ext>
            </p:extLst>
          </p:nvPr>
        </p:nvGraphicFramePr>
        <p:xfrm>
          <a:off x="2331720" y="3429000"/>
          <a:ext cx="2194560" cy="1508760"/>
        </p:xfrm>
        <a:graphic>
          <a:graphicData uri="http://schemas.openxmlformats.org/drawingml/2006/chart">
            <c:chart xmlns:c="http://schemas.openxmlformats.org/drawingml/2006/chart" xmlns:r="http://schemas.openxmlformats.org/officeDocument/2006/relationships" r:id="rId6"/>
          </a:graphicData>
        </a:graphic>
      </p:graphicFrame>
      <p:cxnSp>
        <p:nvCxnSpPr>
          <p:cNvPr id="6" name="Straight Connector 5"/>
          <p:cNvCxnSpPr/>
          <p:nvPr/>
        </p:nvCxnSpPr>
        <p:spPr>
          <a:xfrm>
            <a:off x="228600" y="1655064"/>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8600" y="33528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8600" y="5029200"/>
            <a:ext cx="87159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 name="Picture 2" descr="C:\Users\dengelbe\Pictures\Scenario Icons\LC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7750" y="507284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dengelbe\Pictures\Scenario Icons\AD.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7750" y="34290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dengelbe\Pictures\Scenario Icons\RoN bigg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67750" y="438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C:\Users\dengelbe\Pictures\Scenario Icons\BP.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67750" y="170916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469691" y="87630"/>
            <a:ext cx="4140909" cy="1200329"/>
          </a:xfrm>
          <a:prstGeom prst="rect">
            <a:avLst/>
          </a:prstGeom>
          <a:noFill/>
        </p:spPr>
        <p:txBody>
          <a:bodyPr wrap="square" rtlCol="0">
            <a:spAutoFit/>
          </a:bodyPr>
          <a:lstStyle/>
          <a:p>
            <a:r>
              <a:rPr lang="en-US" dirty="0" smtClean="0"/>
              <a:t>Autonomous vehicle technology encourages households to move further out. Growth in exurban areas around medium and small sized towns increases.</a:t>
            </a:r>
            <a:endParaRPr lang="en-US" dirty="0"/>
          </a:p>
        </p:txBody>
      </p:sp>
      <p:sp>
        <p:nvSpPr>
          <p:cNvPr id="27" name="TextBox 26"/>
          <p:cNvSpPr txBox="1"/>
          <p:nvPr/>
        </p:nvSpPr>
        <p:spPr>
          <a:xfrm>
            <a:off x="4469690" y="1709166"/>
            <a:ext cx="4140909" cy="1200329"/>
          </a:xfrm>
          <a:prstGeom prst="rect">
            <a:avLst/>
          </a:prstGeom>
          <a:noFill/>
        </p:spPr>
        <p:txBody>
          <a:bodyPr wrap="square" rtlCol="0">
            <a:spAutoFit/>
          </a:bodyPr>
          <a:lstStyle/>
          <a:p>
            <a:r>
              <a:rPr lang="en-US" dirty="0" smtClean="0"/>
              <a:t>Additional development capacity in core areas and inner suburbs absorbs much of the additional household growth, but most areas throughout the region grow. </a:t>
            </a:r>
            <a:endParaRPr lang="en-US" dirty="0"/>
          </a:p>
        </p:txBody>
      </p:sp>
      <p:sp>
        <p:nvSpPr>
          <p:cNvPr id="28" name="TextBox 27"/>
          <p:cNvSpPr txBox="1"/>
          <p:nvPr/>
        </p:nvSpPr>
        <p:spPr>
          <a:xfrm>
            <a:off x="4507791" y="3428999"/>
            <a:ext cx="4140909" cy="1477328"/>
          </a:xfrm>
          <a:prstGeom prst="rect">
            <a:avLst/>
          </a:prstGeom>
          <a:noFill/>
        </p:spPr>
        <p:txBody>
          <a:bodyPr wrap="square" rtlCol="0">
            <a:spAutoFit/>
          </a:bodyPr>
          <a:lstStyle/>
          <a:p>
            <a:r>
              <a:rPr lang="en-US" dirty="0" smtClean="0"/>
              <a:t>With more development capacity in all areas, many households favor newly opened up areas in already attractive inner jurisdictions, particular on new highways.</a:t>
            </a:r>
            <a:endParaRPr lang="en-US" dirty="0"/>
          </a:p>
        </p:txBody>
      </p:sp>
      <p:sp>
        <p:nvSpPr>
          <p:cNvPr id="29" name="TextBox 28"/>
          <p:cNvSpPr txBox="1"/>
          <p:nvPr/>
        </p:nvSpPr>
        <p:spPr>
          <a:xfrm>
            <a:off x="4507791" y="5204496"/>
            <a:ext cx="4140909" cy="1477328"/>
          </a:xfrm>
          <a:prstGeom prst="rect">
            <a:avLst/>
          </a:prstGeom>
          <a:noFill/>
        </p:spPr>
        <p:txBody>
          <a:bodyPr wrap="square" rtlCol="0">
            <a:spAutoFit/>
          </a:bodyPr>
          <a:lstStyle/>
          <a:p>
            <a:r>
              <a:rPr lang="en-US" dirty="0" smtClean="0"/>
              <a:t>Severe restrictions on development capacity outside of the priority funding and capacity for growth near rail pushes more growth toward the inner suburbs, but some core areas do not grow.</a:t>
            </a:r>
            <a:endParaRPr lang="en-US" dirty="0"/>
          </a:p>
        </p:txBody>
      </p:sp>
    </p:spTree>
    <p:extLst>
      <p:ext uri="{BB962C8B-B14F-4D97-AF65-F5344CB8AC3E}">
        <p14:creationId xmlns:p14="http://schemas.microsoft.com/office/powerpoint/2010/main" val="3256825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Transportation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481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CSG PowerPoint Template Full Sc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CSG Font Theme">
      <a:majorFont>
        <a:latin typeface="Century Gothic"/>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4515</TotalTime>
  <Words>1225</Words>
  <Application>Microsoft Office PowerPoint</Application>
  <PresentationFormat>On-screen Show (4:3)</PresentationFormat>
  <Paragraphs>163</Paragraphs>
  <Slides>40</Slides>
  <Notes>20</Notes>
  <HiddenSlides>3</HiddenSlides>
  <MMClips>0</MMClips>
  <ScaleCrop>false</ScaleCrop>
  <HeadingPairs>
    <vt:vector size="4" baseType="variant">
      <vt:variant>
        <vt:lpstr>Theme</vt:lpstr>
      </vt:variant>
      <vt:variant>
        <vt:i4>6</vt:i4>
      </vt:variant>
      <vt:variant>
        <vt:lpstr>Slide Titles</vt:lpstr>
      </vt:variant>
      <vt:variant>
        <vt:i4>40</vt:i4>
      </vt:variant>
    </vt:vector>
  </HeadingPairs>
  <TitlesOfParts>
    <vt:vector size="46" baseType="lpstr">
      <vt:lpstr>Office Theme</vt:lpstr>
      <vt:lpstr>NCSG PowerPoint Template Full Screen</vt:lpstr>
      <vt:lpstr>4_Office Theme</vt:lpstr>
      <vt:lpstr>3_Office Theme</vt:lpstr>
      <vt:lpstr>5_Office Theme</vt:lpstr>
      <vt:lpstr>1_Office Theme</vt:lpstr>
      <vt:lpstr> Toward a More Sustainable Maryland</vt:lpstr>
      <vt:lpstr>PowerPoint Presentation</vt:lpstr>
      <vt:lpstr>PowerPoint Presentation</vt:lpstr>
      <vt:lpstr>Land Use</vt:lpstr>
      <vt:lpstr>PowerPoint Presentation</vt:lpstr>
      <vt:lpstr>Households Relative to Base Scenario</vt:lpstr>
      <vt:lpstr>PowerPoint Presentation</vt:lpstr>
      <vt:lpstr>PowerPoint Presentation</vt:lpstr>
      <vt:lpstr>Transportation</vt:lpstr>
      <vt:lpstr>PowerPoint Presentation</vt:lpstr>
      <vt:lpstr>PowerPoint Presentation</vt:lpstr>
      <vt:lpstr>PowerPoint Presentation</vt:lpstr>
      <vt:lpstr>PowerPoint Presentation</vt:lpstr>
      <vt:lpstr>Housing</vt:lpstr>
      <vt:lpstr>PowerPoint Presentation</vt:lpstr>
      <vt:lpstr>PowerPoint Presentation</vt:lpstr>
      <vt:lpstr>PowerPoint Presentation</vt:lpstr>
      <vt:lpstr>PowerPoint Presentation</vt:lpstr>
      <vt:lpstr>PowerPoint Presentation</vt:lpstr>
      <vt:lpstr>PowerPoint Presentation</vt:lpstr>
      <vt:lpstr>Emissions</vt:lpstr>
      <vt:lpstr>PowerPoint Presentation</vt:lpstr>
      <vt:lpstr>PowerPoint Presentation</vt:lpstr>
      <vt:lpstr>PowerPoint Presentation</vt:lpstr>
      <vt:lpstr>Land Cover</vt:lpstr>
      <vt:lpstr>PowerPoint Presentation</vt:lpstr>
      <vt:lpstr>PowerPoint Presentation</vt:lpstr>
      <vt:lpstr>PowerPoint Presentation</vt:lpstr>
      <vt:lpstr>PowerPoint Presentation</vt:lpstr>
      <vt:lpstr>PowerPoint Presentation</vt:lpstr>
      <vt:lpstr>PowerPoint Presentation</vt:lpstr>
      <vt:lpstr>Water Pollution</vt:lpstr>
      <vt:lpstr>PowerPoint Presentation</vt:lpstr>
      <vt:lpstr>PowerPoint Presentation</vt:lpstr>
      <vt:lpstr>PowerPoint Presentation</vt:lpstr>
      <vt:lpstr>PowerPoint Presentation</vt:lpstr>
      <vt:lpstr>Opportunity</vt:lpstr>
      <vt:lpstr>PowerPoint Presentation</vt:lpstr>
      <vt:lpstr>More Households Live in Low Opportunity Areas</vt:lpstr>
      <vt:lpstr>PowerPoint Presentation</vt:lpstr>
    </vt:vector>
  </TitlesOfParts>
  <Company>University of Maryland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Lewis Engelberg</dc:creator>
  <cp:lastModifiedBy>Daniel Lewis Engelberg</cp:lastModifiedBy>
  <cp:revision>29</cp:revision>
  <cp:lastPrinted>2017-07-10T19:39:14Z</cp:lastPrinted>
  <dcterms:created xsi:type="dcterms:W3CDTF">2017-07-06T19:02:29Z</dcterms:created>
  <dcterms:modified xsi:type="dcterms:W3CDTF">2017-07-10T19:39:31Z</dcterms:modified>
</cp:coreProperties>
</file>